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8" r:id="rId8"/>
    <p:sldId id="270" r:id="rId9"/>
    <p:sldId id="272" r:id="rId10"/>
    <p:sldId id="274" r:id="rId11"/>
    <p:sldId id="276" r:id="rId12"/>
    <p:sldId id="278" r:id="rId13"/>
    <p:sldId id="280" r:id="rId14"/>
    <p:sldId id="282" r:id="rId15"/>
    <p:sldId id="283" r:id="rId16"/>
    <p:sldId id="285" r:id="rId17"/>
    <p:sldId id="277" r:id="rId18"/>
    <p:sldId id="264" r:id="rId19"/>
    <p:sldId id="265" r:id="rId20"/>
    <p:sldId id="266" r:id="rId21"/>
    <p:sldId id="267" r:id="rId22"/>
    <p:sldId id="269" r:id="rId23"/>
    <p:sldId id="271" r:id="rId24"/>
    <p:sldId id="273" r:id="rId25"/>
    <p:sldId id="275" r:id="rId26"/>
    <p:sldId id="263" r:id="rId27"/>
    <p:sldId id="279" r:id="rId28"/>
    <p:sldId id="281" r:id="rId29"/>
    <p:sldId id="284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4" d="100"/>
          <a:sy n="54" d="100"/>
        </p:scale>
        <p:origin x="-96" y="-9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2047875" cy="6858000"/>
            <a:chOff x="0" y="0"/>
            <a:chExt cx="1290" cy="4320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ltGray">
            <a:xfrm>
              <a:off x="1050" y="0"/>
              <a:ext cx="240" cy="43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2052" name="Picture 4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ltGray">
            <a:xfrm>
              <a:off x="0" y="0"/>
              <a:ext cx="1048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053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21336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3886200"/>
            <a:ext cx="6400800" cy="1752600"/>
          </a:xfrm>
        </p:spPr>
        <p:txBody>
          <a:bodyPr/>
          <a:lstStyle>
            <a:lvl1pPr marL="0" indent="0" algn="ctr">
              <a:buFont typeface="Monotype Sorts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118F753-6345-4843-A2A4-45226DF08B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C14CAD-2878-4885-BB8F-598B309A7C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288A3F-27B2-49C1-AD93-729C1915D7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6F114E-447D-49CC-9D4B-F1801279A2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EF5757-E5D1-4FE1-B644-01A8C593AD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16A5FE-A1F8-4779-991F-AF42456CB4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FB58CE-B815-4F7D-BA64-9538115121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53013E-E25D-4EDE-BA8B-88E1210D51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A1A9CA-C430-4912-A9EF-AC26ACBDBF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45DBD-DB90-4614-9615-79232C87CB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457200"/>
            <a:ext cx="19431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457200"/>
            <a:ext cx="56769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EBDE0-D5E9-4EBC-949A-04BBF7FDCD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2047875" cy="6858000"/>
            <a:chOff x="0" y="0"/>
            <a:chExt cx="1290" cy="4320"/>
          </a:xfrm>
        </p:grpSpPr>
        <p:sp>
          <p:nvSpPr>
            <p:cNvPr id="1027" name="Rectangle 3"/>
            <p:cNvSpPr>
              <a:spLocks noChangeArrowheads="1"/>
            </p:cNvSpPr>
            <p:nvPr/>
          </p:nvSpPr>
          <p:spPr bwMode="ltGray">
            <a:xfrm>
              <a:off x="1050" y="0"/>
              <a:ext cx="240" cy="4319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1028" name="Picture 4"/>
            <p:cNvPicPr>
              <a:picLocks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ltGray">
            <a:xfrm>
              <a:off x="0" y="0"/>
              <a:ext cx="1048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16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hlink"/>
                </a:solidFill>
              </a:defRPr>
            </a:lvl1pPr>
          </a:lstStyle>
          <a:p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12993FA-A3CC-4245-9526-F6B72C399D81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Monotype Sorts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92275" y="2133600"/>
            <a:ext cx="7451725" cy="1143000"/>
          </a:xfrm>
        </p:spPr>
        <p:txBody>
          <a:bodyPr/>
          <a:lstStyle/>
          <a:p>
            <a:r>
              <a:rPr lang="en-GB">
                <a:latin typeface="Arial Black" pitchFamily="34" charset="0"/>
              </a:rPr>
              <a:t>Christmas Quiz</a:t>
            </a:r>
            <a:endParaRPr lang="en-US">
              <a:latin typeface="Arial Black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457200"/>
            <a:ext cx="7524750" cy="549275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1. What is usually found inside a Christmas cracker?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0"/>
            <a:ext cx="7524750" cy="6858000"/>
          </a:xfrm>
        </p:spPr>
        <p:txBody>
          <a:bodyPr/>
          <a:lstStyle/>
          <a:p>
            <a:r>
              <a:rPr lang="en-US" sz="4000">
                <a:latin typeface="Arial Black" pitchFamily="34" charset="0"/>
              </a:rPr>
              <a:t>2. </a:t>
            </a:r>
            <a:r>
              <a:rPr lang="en-US" sz="3700">
                <a:latin typeface="Arial Black" pitchFamily="34" charset="0"/>
              </a:rPr>
              <a:t>Which Christmas songs are the following words from?</a:t>
            </a:r>
            <a:br>
              <a:rPr lang="en-US" sz="3700">
                <a:latin typeface="Arial Black" pitchFamily="34" charset="0"/>
              </a:rPr>
            </a:br>
            <a:r>
              <a:rPr lang="en-US" sz="3700">
                <a:latin typeface="Arial Black" pitchFamily="34" charset="0"/>
              </a:rPr>
              <a:t>    </a:t>
            </a:r>
            <a:r>
              <a:rPr lang="en-US" sz="3700"/>
              <a:t>a. she didn’t see me creep down the stairs to have a peep</a:t>
            </a:r>
            <a:br>
              <a:rPr lang="en-US" sz="3700"/>
            </a:br>
            <a:r>
              <a:rPr lang="en-US" sz="3700"/>
              <a:t>    b. Lord Jesus, I ask Thee to stay close by me forever</a:t>
            </a:r>
            <a:br>
              <a:rPr lang="en-US" sz="3700"/>
            </a:br>
            <a:r>
              <a:rPr lang="en-US" sz="3700"/>
              <a:t>    c. once bitten and twice shy I keep my distance</a:t>
            </a:r>
            <a:br>
              <a:rPr lang="en-US" sz="3700"/>
            </a:br>
            <a:r>
              <a:rPr lang="en-US" sz="3700"/>
              <a:t>    d. in the lane the snow is glistenin’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3. </a:t>
            </a:r>
            <a:r>
              <a:rPr lang="en-US" sz="4100">
                <a:latin typeface="Arial Black" pitchFamily="34" charset="0"/>
              </a:rPr>
              <a:t>From which town did Mary and Joseph travel to Bethlehem?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4. </a:t>
            </a:r>
            <a:r>
              <a:rPr lang="en-US" sz="4100">
                <a:latin typeface="Arial Black" pitchFamily="34" charset="0"/>
              </a:rPr>
              <a:t>Who was the king when Jesus was born?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5. In which European capital city is eel a traditional dinner on Christmas Eve ? </a:t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>      a. London</a:t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>      b. Rome</a:t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>      c. Paris</a:t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>      d.Oslo  </a:t>
            </a:r>
            <a:r>
              <a:rPr lang="en-US"/>
              <a:t>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6. Where was it always winter and never Christmas?  </a:t>
            </a:r>
            <a:r>
              <a:rPr lang="en-US"/>
              <a:t>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7. ‘God Jul’ means ‘Merry Christmas’ in which language? </a:t>
            </a:r>
            <a:r>
              <a:rPr lang="en-US" i="1"/>
              <a:t/>
            </a:r>
            <a:br>
              <a:rPr lang="en-US" i="1"/>
            </a:br>
            <a:r>
              <a:rPr lang="en-US" i="1"/>
              <a:t>    </a:t>
            </a:r>
            <a:r>
              <a:rPr lang="en-US" i="1">
                <a:latin typeface="Arial Black" pitchFamily="34" charset="0"/>
              </a:rPr>
              <a:t>a. German</a:t>
            </a:r>
            <a:br>
              <a:rPr lang="en-US" i="1">
                <a:latin typeface="Arial Black" pitchFamily="34" charset="0"/>
              </a:rPr>
            </a:br>
            <a:r>
              <a:rPr lang="en-US" i="1">
                <a:latin typeface="Arial Black" pitchFamily="34" charset="0"/>
              </a:rPr>
              <a:t>   b. Irish</a:t>
            </a:r>
            <a:br>
              <a:rPr lang="en-US" i="1">
                <a:latin typeface="Arial Black" pitchFamily="34" charset="0"/>
              </a:rPr>
            </a:br>
            <a:r>
              <a:rPr lang="en-US" i="1">
                <a:latin typeface="Arial Black" pitchFamily="34" charset="0"/>
              </a:rPr>
              <a:t>   c. Norwegian</a:t>
            </a:r>
            <a:br>
              <a:rPr lang="en-US" i="1">
                <a:latin typeface="Arial Black" pitchFamily="34" charset="0"/>
              </a:rPr>
            </a:br>
            <a:r>
              <a:rPr lang="en-US" i="1">
                <a:latin typeface="Arial Black" pitchFamily="34" charset="0"/>
              </a:rPr>
              <a:t>   d. Portuguese</a:t>
            </a:r>
            <a:br>
              <a:rPr lang="en-US" i="1">
                <a:latin typeface="Arial Black" pitchFamily="34" charset="0"/>
              </a:rPr>
            </a:br>
            <a:r>
              <a:rPr lang="en-US" i="1">
                <a:latin typeface="Arial Black" pitchFamily="34" charset="0"/>
              </a:rPr>
              <a:t>   e. Greek</a:t>
            </a:r>
            <a:r>
              <a:rPr lang="en-US">
                <a:latin typeface="Arial Black" pitchFamily="34" charset="0"/>
              </a:rPr>
              <a:t>  </a:t>
            </a:r>
            <a:r>
              <a:rPr lang="en-US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8. Jesus is sometimes called ‘Immanuel’ – what does Immanuel mean? </a:t>
            </a:r>
            <a:r>
              <a:rPr lang="en-US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9. Where did Mary put the newborn baby Jesus? </a:t>
            </a:r>
            <a:r>
              <a:rPr lang="en-US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10. Many people claim that the first unofficial football international between Germany and a Scotland/England side was played on a Christmas Day. The pitch or playing field was found between what ? </a:t>
            </a:r>
            <a:r>
              <a:rPr lang="en-US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11. How did the wise men find the baby Jesus? </a:t>
            </a:r>
            <a:r>
              <a:rPr lang="en-US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 sz="4000">
                <a:latin typeface="Arial Black" pitchFamily="34" charset="0"/>
              </a:rPr>
              <a:t>12. Which classic children’s story starts with the lines </a:t>
            </a:r>
            <a:r>
              <a:rPr lang="en-US" sz="4000"/>
              <a:t>‘Christmas won’t be Christmas without any presents’</a:t>
            </a:r>
            <a:r>
              <a:rPr lang="en-US" sz="4000">
                <a:latin typeface="Arial Black" pitchFamily="34" charset="0"/>
              </a:rPr>
              <a:t>?</a:t>
            </a:r>
            <a:br>
              <a:rPr lang="en-US" sz="4000">
                <a:latin typeface="Arial Black" pitchFamily="34" charset="0"/>
              </a:rPr>
            </a:br>
            <a:r>
              <a:rPr lang="en-US" sz="4000">
                <a:latin typeface="Arial Black" pitchFamily="34" charset="0"/>
              </a:rPr>
              <a:t/>
            </a:r>
            <a:br>
              <a:rPr lang="en-US" sz="4000">
                <a:latin typeface="Arial Black" pitchFamily="34" charset="0"/>
              </a:rPr>
            </a:br>
            <a:r>
              <a:rPr lang="en-US" sz="4000">
                <a:latin typeface="Arial Black" pitchFamily="34" charset="0"/>
              </a:rPr>
              <a:t>	a. Tom Sawyer</a:t>
            </a:r>
            <a:br>
              <a:rPr lang="en-US" sz="4000">
                <a:latin typeface="Arial Black" pitchFamily="34" charset="0"/>
              </a:rPr>
            </a:br>
            <a:r>
              <a:rPr lang="en-US" sz="4000">
                <a:latin typeface="Arial Black" pitchFamily="34" charset="0"/>
              </a:rPr>
              <a:t>	b. Alice in Wonderland</a:t>
            </a:r>
            <a:br>
              <a:rPr lang="en-US" sz="4000">
                <a:latin typeface="Arial Black" pitchFamily="34" charset="0"/>
              </a:rPr>
            </a:br>
            <a:r>
              <a:rPr lang="en-US" sz="4000">
                <a:latin typeface="Arial Black" pitchFamily="34" charset="0"/>
              </a:rPr>
              <a:t>	c. The Water Babies</a:t>
            </a:r>
            <a:br>
              <a:rPr lang="en-US" sz="4000">
                <a:latin typeface="Arial Black" pitchFamily="34" charset="0"/>
              </a:rPr>
            </a:br>
            <a:r>
              <a:rPr lang="en-US" sz="4000">
                <a:latin typeface="Arial Black" pitchFamily="34" charset="0"/>
              </a:rPr>
              <a:t>	d. Little Women </a:t>
            </a:r>
            <a:endParaRPr lang="en-US" sz="4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13. Father Christmas has not always dressed in red – what colour did he wear traditionally and why did he change?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14. What is special about Rudolph the reindeer?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15. Name 2 people whom angels spoke to in the Christmas story.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457200"/>
            <a:ext cx="7524750" cy="5492750"/>
          </a:xfrm>
        </p:spPr>
        <p:txBody>
          <a:bodyPr/>
          <a:lstStyle/>
          <a:p>
            <a:pPr marL="838200" indent="-838200">
              <a:buFontTx/>
              <a:buAutoNum type="arabicPeriod"/>
            </a:pPr>
            <a:r>
              <a:rPr lang="en-US" sz="3200">
                <a:latin typeface="Arial Black" pitchFamily="34" charset="0"/>
              </a:rPr>
              <a:t>What is usually found inside a Christmas cracker?</a:t>
            </a:r>
            <a:br>
              <a:rPr lang="en-US" sz="3200">
                <a:latin typeface="Arial Black" pitchFamily="34" charset="0"/>
              </a:rPr>
            </a:br>
            <a:r>
              <a:rPr lang="en-US" sz="3200">
                <a:latin typeface="Arial Black" pitchFamily="34" charset="0"/>
              </a:rPr>
              <a:t/>
            </a:r>
            <a:br>
              <a:rPr lang="en-US" sz="3200">
                <a:latin typeface="Arial Black" pitchFamily="34" charset="0"/>
              </a:rPr>
            </a:br>
            <a:r>
              <a:rPr lang="en-US" sz="3200">
                <a:latin typeface="Arial Black" pitchFamily="34" charset="0"/>
              </a:rPr>
              <a:t/>
            </a:r>
            <a:br>
              <a:rPr lang="en-US" sz="3200">
                <a:latin typeface="Arial Black" pitchFamily="34" charset="0"/>
              </a:rPr>
            </a:br>
            <a:r>
              <a:rPr lang="en-US" sz="4000">
                <a:latin typeface="Arial Black" pitchFamily="34" charset="0"/>
              </a:rPr>
              <a:t>Hat, joke, gift, ‘snap’</a:t>
            </a:r>
            <a:endParaRPr lang="en-US" sz="320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250" y="0"/>
            <a:ext cx="7524750" cy="6858000"/>
          </a:xfrm>
        </p:spPr>
        <p:txBody>
          <a:bodyPr/>
          <a:lstStyle/>
          <a:p>
            <a:r>
              <a:rPr lang="en-US" sz="4000">
                <a:latin typeface="Arial Black" pitchFamily="34" charset="0"/>
              </a:rPr>
              <a:t>2. </a:t>
            </a:r>
            <a:r>
              <a:rPr lang="en-US" sz="2000">
                <a:latin typeface="Arial Black" pitchFamily="34" charset="0"/>
              </a:rPr>
              <a:t>Which Christmas songs are the following words from?</a:t>
            </a:r>
            <a:br>
              <a:rPr lang="en-US" sz="2000">
                <a:latin typeface="Arial Black" pitchFamily="34" charset="0"/>
              </a:rPr>
            </a:br>
            <a:r>
              <a:rPr lang="en-US" sz="2000">
                <a:latin typeface="Arial Black" pitchFamily="34" charset="0"/>
              </a:rPr>
              <a:t>    </a:t>
            </a:r>
            <a:r>
              <a:rPr lang="en-US" sz="2000"/>
              <a:t>a.</a:t>
            </a:r>
            <a:r>
              <a:rPr lang="en-US" sz="2000">
                <a:latin typeface="Arial Black" pitchFamily="34" charset="0"/>
              </a:rPr>
              <a:t> </a:t>
            </a:r>
            <a:r>
              <a:rPr lang="en-US" sz="2000"/>
              <a:t>she didn’t see me creep down the stairs to have a peep</a:t>
            </a:r>
            <a:r>
              <a:rPr lang="en-US" sz="2000">
                <a:latin typeface="Arial Black" pitchFamily="34" charset="0"/>
              </a:rPr>
              <a:t/>
            </a:r>
            <a:br>
              <a:rPr lang="en-US" sz="2000">
                <a:latin typeface="Arial Black" pitchFamily="34" charset="0"/>
              </a:rPr>
            </a:br>
            <a:r>
              <a:rPr lang="en-US" sz="3600">
                <a:latin typeface="Arial Black" pitchFamily="34" charset="0"/>
              </a:rPr>
              <a:t>I saw Mommy kissing Santa Claus</a:t>
            </a:r>
            <a:br>
              <a:rPr lang="en-US" sz="3600">
                <a:latin typeface="Arial Black" pitchFamily="34" charset="0"/>
              </a:rPr>
            </a:br>
            <a:r>
              <a:rPr lang="en-US" sz="2400">
                <a:latin typeface="Arial Black" pitchFamily="34" charset="0"/>
              </a:rPr>
              <a:t>    </a:t>
            </a:r>
            <a:br>
              <a:rPr lang="en-US" sz="2400">
                <a:latin typeface="Arial Black" pitchFamily="34" charset="0"/>
              </a:rPr>
            </a:br>
            <a:r>
              <a:rPr lang="en-US" sz="2400">
                <a:latin typeface="Arial Black" pitchFamily="34" charset="0"/>
              </a:rPr>
              <a:t>   </a:t>
            </a:r>
            <a:r>
              <a:rPr lang="en-US" sz="2000"/>
              <a:t>b.</a:t>
            </a:r>
            <a:r>
              <a:rPr lang="en-US" sz="2000">
                <a:latin typeface="Arial Black" pitchFamily="34" charset="0"/>
              </a:rPr>
              <a:t> </a:t>
            </a:r>
            <a:r>
              <a:rPr lang="en-US" sz="2000"/>
              <a:t>Lord Jesus, I ask Thee to stay close by me forever</a:t>
            </a:r>
            <a:r>
              <a:rPr lang="en-US" sz="2400"/>
              <a:t/>
            </a:r>
            <a:br>
              <a:rPr lang="en-US" sz="2400"/>
            </a:br>
            <a:r>
              <a:rPr lang="en-US" sz="3600">
                <a:latin typeface="Arial Black" pitchFamily="34" charset="0"/>
              </a:rPr>
              <a:t>Away in a manger</a:t>
            </a:r>
            <a:br>
              <a:rPr lang="en-US" sz="3600">
                <a:latin typeface="Arial Black" pitchFamily="34" charset="0"/>
              </a:rPr>
            </a:br>
            <a:r>
              <a:rPr lang="en-US" sz="2400">
                <a:latin typeface="Arial Black" pitchFamily="34" charset="0"/>
              </a:rPr>
              <a:t>    </a:t>
            </a:r>
            <a:br>
              <a:rPr lang="en-US" sz="2400">
                <a:latin typeface="Arial Black" pitchFamily="34" charset="0"/>
              </a:rPr>
            </a:br>
            <a:r>
              <a:rPr lang="en-US" sz="2400">
                <a:latin typeface="Arial Black" pitchFamily="34" charset="0"/>
              </a:rPr>
              <a:t>   </a:t>
            </a:r>
            <a:r>
              <a:rPr lang="en-US" sz="2000"/>
              <a:t>c.</a:t>
            </a:r>
            <a:r>
              <a:rPr lang="en-US" sz="2000">
                <a:latin typeface="Arial Black" pitchFamily="34" charset="0"/>
              </a:rPr>
              <a:t> </a:t>
            </a:r>
            <a:r>
              <a:rPr lang="en-US" sz="2000"/>
              <a:t>once bitten and twice shy I keep my distance</a:t>
            </a:r>
            <a:r>
              <a:rPr lang="en-US" sz="2400">
                <a:latin typeface="Arial Black" pitchFamily="34" charset="0"/>
              </a:rPr>
              <a:t/>
            </a:r>
            <a:br>
              <a:rPr lang="en-US" sz="2400">
                <a:latin typeface="Arial Black" pitchFamily="34" charset="0"/>
              </a:rPr>
            </a:br>
            <a:r>
              <a:rPr lang="en-US" sz="3600">
                <a:latin typeface="Arial Black" pitchFamily="34" charset="0"/>
              </a:rPr>
              <a:t>Last Christmas</a:t>
            </a:r>
            <a:br>
              <a:rPr lang="en-US" sz="3600">
                <a:latin typeface="Arial Black" pitchFamily="34" charset="0"/>
              </a:rPr>
            </a:br>
            <a:r>
              <a:rPr lang="en-US" sz="2000">
                <a:latin typeface="Arial Black" pitchFamily="34" charset="0"/>
              </a:rPr>
              <a:t>   </a:t>
            </a:r>
            <a:br>
              <a:rPr lang="en-US" sz="2000">
                <a:latin typeface="Arial Black" pitchFamily="34" charset="0"/>
              </a:rPr>
            </a:br>
            <a:r>
              <a:rPr lang="en-US" sz="2000">
                <a:latin typeface="Arial Black" pitchFamily="34" charset="0"/>
              </a:rPr>
              <a:t>   </a:t>
            </a:r>
            <a:r>
              <a:rPr lang="en-US" sz="2000"/>
              <a:t>d. in the lane the snow is glistenin’</a:t>
            </a:r>
            <a:r>
              <a:rPr lang="en-US" sz="2000">
                <a:latin typeface="Arial Black" pitchFamily="34" charset="0"/>
              </a:rPr>
              <a:t> </a:t>
            </a:r>
            <a:br>
              <a:rPr lang="en-US" sz="2000">
                <a:latin typeface="Arial Black" pitchFamily="34" charset="0"/>
              </a:rPr>
            </a:br>
            <a:r>
              <a:rPr lang="en-US" sz="3600">
                <a:latin typeface="Arial Black" pitchFamily="34" charset="0"/>
              </a:rPr>
              <a:t>Winter wonderland</a:t>
            </a:r>
            <a:endParaRPr lang="en-US" sz="200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3. </a:t>
            </a:r>
            <a:r>
              <a:rPr lang="en-US" sz="3200">
                <a:latin typeface="Arial Black" pitchFamily="34" charset="0"/>
              </a:rPr>
              <a:t>From which town did Mary and Joseph travel to Bethlehem?</a:t>
            </a:r>
            <a:br>
              <a:rPr lang="en-US" sz="3200">
                <a:latin typeface="Arial Black" pitchFamily="34" charset="0"/>
              </a:rPr>
            </a:br>
            <a:r>
              <a:rPr lang="en-US" sz="3200">
                <a:latin typeface="Arial Black" pitchFamily="34" charset="0"/>
              </a:rPr>
              <a:t/>
            </a:r>
            <a:br>
              <a:rPr lang="en-US" sz="3200">
                <a:latin typeface="Arial Black" pitchFamily="34" charset="0"/>
              </a:rPr>
            </a:br>
            <a:r>
              <a:rPr lang="en-US" sz="4000">
                <a:latin typeface="Arial Black" pitchFamily="34" charset="0"/>
              </a:rPr>
              <a:t/>
            </a:r>
            <a:br>
              <a:rPr lang="en-US" sz="4000">
                <a:latin typeface="Arial Black" pitchFamily="34" charset="0"/>
              </a:rPr>
            </a:br>
            <a:r>
              <a:rPr lang="en-US" sz="4000">
                <a:latin typeface="Arial Black" pitchFamily="34" charset="0"/>
              </a:rPr>
              <a:t>Nazareth</a:t>
            </a:r>
            <a:endParaRPr lang="en-US" sz="320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4. </a:t>
            </a:r>
            <a:r>
              <a:rPr lang="en-US" sz="3200">
                <a:latin typeface="Arial Black" pitchFamily="34" charset="0"/>
              </a:rPr>
              <a:t>Who was the king when Jesus was born?</a:t>
            </a:r>
            <a:br>
              <a:rPr lang="en-US" sz="3200">
                <a:latin typeface="Arial Black" pitchFamily="34" charset="0"/>
              </a:rPr>
            </a:br>
            <a:r>
              <a:rPr lang="en-US" sz="3200">
                <a:latin typeface="Arial Black" pitchFamily="34" charset="0"/>
              </a:rPr>
              <a:t/>
            </a:r>
            <a:br>
              <a:rPr lang="en-US" sz="3200">
                <a:latin typeface="Arial Black" pitchFamily="34" charset="0"/>
              </a:rPr>
            </a:br>
            <a:r>
              <a:rPr lang="en-US" sz="3200">
                <a:latin typeface="Arial Black" pitchFamily="34" charset="0"/>
              </a:rPr>
              <a:t/>
            </a:r>
            <a:br>
              <a:rPr lang="en-US" sz="3200">
                <a:latin typeface="Arial Black" pitchFamily="34" charset="0"/>
              </a:rPr>
            </a:br>
            <a:r>
              <a:rPr lang="en-US" sz="4000">
                <a:latin typeface="Arial Black" pitchFamily="34" charset="0"/>
              </a:rPr>
              <a:t>Herod</a:t>
            </a:r>
            <a:endParaRPr lang="en-US" sz="320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5. </a:t>
            </a:r>
            <a:r>
              <a:rPr lang="en-US" sz="3200">
                <a:latin typeface="Arial Black" pitchFamily="34" charset="0"/>
              </a:rPr>
              <a:t>In which European capital city is eel a traditional dinner on Christmas Eve ? </a:t>
            </a:r>
            <a:br>
              <a:rPr lang="en-US" sz="3200">
                <a:latin typeface="Arial Black" pitchFamily="34" charset="0"/>
              </a:rPr>
            </a:br>
            <a:r>
              <a:rPr lang="en-US" sz="3200">
                <a:latin typeface="Arial Black" pitchFamily="34" charset="0"/>
              </a:rPr>
              <a:t>        a. London</a:t>
            </a:r>
            <a:br>
              <a:rPr lang="en-US" sz="3200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/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>      b. </a:t>
            </a:r>
            <a:r>
              <a:rPr lang="en-US" b="1" u="sng">
                <a:latin typeface="Arial Black" pitchFamily="34" charset="0"/>
              </a:rPr>
              <a:t>Rome</a:t>
            </a:r>
            <a:r>
              <a:rPr lang="en-US">
                <a:latin typeface="Arial Black" pitchFamily="34" charset="0"/>
              </a:rPr>
              <a:t/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/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>      </a:t>
            </a:r>
            <a:r>
              <a:rPr lang="en-US" sz="3200">
                <a:latin typeface="Arial Black" pitchFamily="34" charset="0"/>
              </a:rPr>
              <a:t>c. Paris</a:t>
            </a:r>
            <a:br>
              <a:rPr lang="en-US" sz="3200">
                <a:latin typeface="Arial Black" pitchFamily="34" charset="0"/>
              </a:rPr>
            </a:br>
            <a:r>
              <a:rPr lang="en-US" sz="3200">
                <a:latin typeface="Arial Black" pitchFamily="34" charset="0"/>
              </a:rPr>
              <a:t>      	 d. Oslo</a:t>
            </a:r>
            <a:r>
              <a:rPr lang="en-US">
                <a:latin typeface="Arial Black" pitchFamily="34" charset="0"/>
              </a:rPr>
              <a:t>  </a:t>
            </a:r>
            <a:r>
              <a:rPr lang="en-US"/>
              <a:t> 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6. </a:t>
            </a:r>
            <a:r>
              <a:rPr lang="en-US" sz="3200">
                <a:latin typeface="Arial Black" pitchFamily="34" charset="0"/>
              </a:rPr>
              <a:t>Where was it always winter and never Christmas? </a:t>
            </a:r>
            <a:br>
              <a:rPr lang="en-US" sz="3200">
                <a:latin typeface="Arial Black" pitchFamily="34" charset="0"/>
              </a:rPr>
            </a:br>
            <a:r>
              <a:rPr lang="en-US" sz="3200">
                <a:latin typeface="Arial Black" pitchFamily="34" charset="0"/>
              </a:rPr>
              <a:t/>
            </a:r>
            <a:br>
              <a:rPr lang="en-US" sz="3200">
                <a:latin typeface="Arial Black" pitchFamily="34" charset="0"/>
              </a:rPr>
            </a:br>
            <a:r>
              <a:rPr lang="en-US" sz="3200">
                <a:latin typeface="Arial Black" pitchFamily="34" charset="0"/>
              </a:rPr>
              <a:t/>
            </a:r>
            <a:br>
              <a:rPr lang="en-US" sz="3200">
                <a:latin typeface="Arial Black" pitchFamily="34" charset="0"/>
              </a:rPr>
            </a:br>
            <a:r>
              <a:rPr lang="en-US" sz="4000">
                <a:latin typeface="Arial Black" pitchFamily="34" charset="0"/>
              </a:rPr>
              <a:t>Narnia</a:t>
            </a:r>
            <a:r>
              <a:rPr lang="en-US" sz="3200">
                <a:latin typeface="Arial Black" pitchFamily="34" charset="0"/>
              </a:rPr>
              <a:t> </a:t>
            </a:r>
            <a:r>
              <a:rPr lang="en-US" sz="3200"/>
              <a:t> 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7. </a:t>
            </a:r>
            <a:r>
              <a:rPr lang="en-US" sz="3200">
                <a:latin typeface="Arial Black" pitchFamily="34" charset="0"/>
              </a:rPr>
              <a:t>‘God Jul’ means ‘Merry Christmas’ in which language? </a:t>
            </a:r>
            <a:r>
              <a:rPr lang="en-US" sz="3200" i="1"/>
              <a:t/>
            </a:r>
            <a:br>
              <a:rPr lang="en-US" sz="3200" i="1"/>
            </a:br>
            <a:r>
              <a:rPr lang="en-US" sz="3200" i="1"/>
              <a:t>    </a:t>
            </a:r>
            <a:r>
              <a:rPr lang="en-US" sz="3200" i="1">
                <a:latin typeface="Arial Black" pitchFamily="34" charset="0"/>
              </a:rPr>
              <a:t>a. German</a:t>
            </a:r>
            <a:br>
              <a:rPr lang="en-US" sz="3200" i="1">
                <a:latin typeface="Arial Black" pitchFamily="34" charset="0"/>
              </a:rPr>
            </a:br>
            <a:r>
              <a:rPr lang="en-US" sz="3200" i="1">
                <a:latin typeface="Arial Black" pitchFamily="34" charset="0"/>
              </a:rPr>
              <a:t>   b. Irish</a:t>
            </a:r>
            <a:r>
              <a:rPr lang="en-US" i="1">
                <a:latin typeface="Arial Black" pitchFamily="34" charset="0"/>
              </a:rPr>
              <a:t/>
            </a:r>
            <a:br>
              <a:rPr lang="en-US" i="1">
                <a:latin typeface="Arial Black" pitchFamily="34" charset="0"/>
              </a:rPr>
            </a:br>
            <a:r>
              <a:rPr lang="en-US" i="1">
                <a:latin typeface="Arial Black" pitchFamily="34" charset="0"/>
              </a:rPr>
              <a:t/>
            </a:r>
            <a:br>
              <a:rPr lang="en-US" i="1">
                <a:latin typeface="Arial Black" pitchFamily="34" charset="0"/>
              </a:rPr>
            </a:br>
            <a:r>
              <a:rPr lang="en-US" i="1">
                <a:latin typeface="Arial Black" pitchFamily="34" charset="0"/>
              </a:rPr>
              <a:t>  c.</a:t>
            </a:r>
            <a:r>
              <a:rPr lang="en-US" i="1" u="sng">
                <a:latin typeface="Arial Black" pitchFamily="34" charset="0"/>
              </a:rPr>
              <a:t> Norwegian</a:t>
            </a:r>
            <a:r>
              <a:rPr lang="en-US" i="1">
                <a:latin typeface="Arial Black" pitchFamily="34" charset="0"/>
              </a:rPr>
              <a:t/>
            </a:r>
            <a:br>
              <a:rPr lang="en-US" i="1">
                <a:latin typeface="Arial Black" pitchFamily="34" charset="0"/>
              </a:rPr>
            </a:br>
            <a:r>
              <a:rPr lang="en-US" i="1">
                <a:latin typeface="Arial Black" pitchFamily="34" charset="0"/>
              </a:rPr>
              <a:t/>
            </a:r>
            <a:br>
              <a:rPr lang="en-US" i="1">
                <a:latin typeface="Arial Black" pitchFamily="34" charset="0"/>
              </a:rPr>
            </a:br>
            <a:r>
              <a:rPr lang="en-US" i="1">
                <a:latin typeface="Arial Black" pitchFamily="34" charset="0"/>
              </a:rPr>
              <a:t>  </a:t>
            </a:r>
            <a:r>
              <a:rPr lang="en-US" sz="3200" i="1">
                <a:latin typeface="Arial Black" pitchFamily="34" charset="0"/>
              </a:rPr>
              <a:t>d. Portuguese</a:t>
            </a:r>
            <a:br>
              <a:rPr lang="en-US" sz="3200" i="1">
                <a:latin typeface="Arial Black" pitchFamily="34" charset="0"/>
              </a:rPr>
            </a:br>
            <a:r>
              <a:rPr lang="en-US" sz="3200" i="1">
                <a:latin typeface="Arial Black" pitchFamily="34" charset="0"/>
              </a:rPr>
              <a:t>   e. Greek</a:t>
            </a:r>
            <a:r>
              <a:rPr lang="en-US">
                <a:latin typeface="Arial Black" pitchFamily="34" charset="0"/>
              </a:rPr>
              <a:t>  </a:t>
            </a:r>
            <a:r>
              <a:rPr lang="en-US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8. </a:t>
            </a:r>
            <a:r>
              <a:rPr lang="en-US" sz="3200">
                <a:latin typeface="Arial Black" pitchFamily="34" charset="0"/>
              </a:rPr>
              <a:t>Jesus is sometimes called ‘Immanuel’ – what does Immanuel mean?</a:t>
            </a:r>
            <a:r>
              <a:rPr lang="en-US">
                <a:latin typeface="Arial Black" pitchFamily="34" charset="0"/>
              </a:rPr>
              <a:t> </a:t>
            </a:r>
            <a:r>
              <a:rPr lang="en-US"/>
              <a:t> 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>
                <a:latin typeface="Arial Black" pitchFamily="34" charset="0"/>
              </a:rPr>
              <a:t>God with 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9. </a:t>
            </a:r>
            <a:r>
              <a:rPr lang="en-US" sz="3200">
                <a:latin typeface="Arial Black" pitchFamily="34" charset="0"/>
              </a:rPr>
              <a:t>Where did Mary put the newborn baby Jesus?</a:t>
            </a:r>
            <a:r>
              <a:rPr lang="en-US">
                <a:latin typeface="Arial Black" pitchFamily="34" charset="0"/>
              </a:rPr>
              <a:t> </a:t>
            </a:r>
            <a:r>
              <a:rPr lang="en-US"/>
              <a:t> </a:t>
            </a:r>
            <a:br>
              <a:rPr lang="en-US"/>
            </a:br>
            <a:r>
              <a:rPr lang="en-US"/>
              <a:t/>
            </a:r>
            <a:br>
              <a:rPr lang="en-US"/>
            </a:br>
            <a:r>
              <a:rPr lang="en-US">
                <a:latin typeface="Arial Black" pitchFamily="34" charset="0"/>
              </a:rPr>
              <a:t>In a manger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57200"/>
            <a:ext cx="8316912" cy="5492750"/>
          </a:xfrm>
        </p:spPr>
        <p:txBody>
          <a:bodyPr/>
          <a:lstStyle/>
          <a:p>
            <a:pPr marL="838200" indent="-838200"/>
            <a:r>
              <a:rPr lang="en-US" sz="2800">
                <a:latin typeface="Arial Black" pitchFamily="34" charset="0"/>
              </a:rPr>
              <a:t>       10. Many people claim that the first unofficial football international between Germany and a Scotland/England side was played on a Christmas Day. The pitch or playing field was found between what ?</a:t>
            </a:r>
            <a:br>
              <a:rPr lang="en-US" sz="2800">
                <a:latin typeface="Arial Black" pitchFamily="34" charset="0"/>
              </a:rPr>
            </a:br>
            <a:r>
              <a:rPr lang="en-US" sz="2800">
                <a:latin typeface="Arial Black" pitchFamily="34" charset="0"/>
              </a:rPr>
              <a:t/>
            </a:r>
            <a:br>
              <a:rPr lang="en-US" sz="2800">
                <a:latin typeface="Arial Black" pitchFamily="34" charset="0"/>
              </a:rPr>
            </a:br>
            <a:r>
              <a:rPr lang="en-US" sz="4000" i="1">
                <a:latin typeface="Arial Black" pitchFamily="34" charset="0"/>
              </a:rPr>
              <a:t>Between the trenches in no mans land, Christmas 1914.  (No match report is available but it seems the Germans won 3-2.)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11. </a:t>
            </a:r>
            <a:r>
              <a:rPr lang="en-US" sz="3200">
                <a:latin typeface="Arial Black" pitchFamily="34" charset="0"/>
              </a:rPr>
              <a:t>How did the wise men find the baby Jesus?</a:t>
            </a:r>
            <a:r>
              <a:rPr lang="en-US">
                <a:latin typeface="Arial Black" pitchFamily="34" charset="0"/>
              </a:rPr>
              <a:t> </a:t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/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/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>They followed a star</a:t>
            </a:r>
            <a:r>
              <a:rPr lang="en-US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12. </a:t>
            </a:r>
            <a:r>
              <a:rPr lang="en-US" sz="2800">
                <a:latin typeface="Arial Black" pitchFamily="34" charset="0"/>
              </a:rPr>
              <a:t>Which classic children’s story starts with the lines </a:t>
            </a:r>
            <a:r>
              <a:rPr lang="en-US" sz="2800"/>
              <a:t>‘Christmas won’t be Christmas without any presents’</a:t>
            </a:r>
            <a:r>
              <a:rPr lang="en-US" sz="2800">
                <a:latin typeface="Arial Black" pitchFamily="34" charset="0"/>
              </a:rPr>
              <a:t>?</a:t>
            </a:r>
            <a:br>
              <a:rPr lang="en-US" sz="2800">
                <a:latin typeface="Arial Black" pitchFamily="34" charset="0"/>
              </a:rPr>
            </a:br>
            <a:r>
              <a:rPr lang="en-US" sz="2800">
                <a:latin typeface="Arial Black" pitchFamily="34" charset="0"/>
              </a:rPr>
              <a:t/>
            </a:r>
            <a:br>
              <a:rPr lang="en-US" sz="2800">
                <a:latin typeface="Arial Black" pitchFamily="34" charset="0"/>
              </a:rPr>
            </a:br>
            <a:r>
              <a:rPr lang="en-US" sz="2800">
                <a:latin typeface="Arial Black" pitchFamily="34" charset="0"/>
              </a:rPr>
              <a:t>	a. Tom Sawyer</a:t>
            </a:r>
            <a:br>
              <a:rPr lang="en-US" sz="2800">
                <a:latin typeface="Arial Black" pitchFamily="34" charset="0"/>
              </a:rPr>
            </a:br>
            <a:r>
              <a:rPr lang="en-US" sz="2800">
                <a:latin typeface="Arial Black" pitchFamily="34" charset="0"/>
              </a:rPr>
              <a:t>	b. Alice in Wonderland</a:t>
            </a:r>
            <a:br>
              <a:rPr lang="en-US" sz="2800">
                <a:latin typeface="Arial Black" pitchFamily="34" charset="0"/>
              </a:rPr>
            </a:br>
            <a:r>
              <a:rPr lang="en-US" sz="2800">
                <a:latin typeface="Arial Black" pitchFamily="34" charset="0"/>
              </a:rPr>
              <a:t>	c. The Water Babies</a:t>
            </a:r>
            <a:r>
              <a:rPr lang="en-US">
                <a:latin typeface="Arial Black" pitchFamily="34" charset="0"/>
              </a:rPr>
              <a:t/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/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>	d. </a:t>
            </a:r>
            <a:r>
              <a:rPr lang="en-US" u="sng">
                <a:latin typeface="Arial Black" pitchFamily="34" charset="0"/>
              </a:rPr>
              <a:t>Little Women</a:t>
            </a:r>
            <a:r>
              <a:rPr lang="en-US">
                <a:latin typeface="Arial Black" pitchFamily="34" charset="0"/>
              </a:rPr>
              <a:t>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13. </a:t>
            </a:r>
            <a:r>
              <a:rPr lang="en-US" sz="3200">
                <a:latin typeface="Arial Black" pitchFamily="34" charset="0"/>
              </a:rPr>
              <a:t>Father Christmas has not always dressed in red – what colour did he wear traditionally and why did he change?</a:t>
            </a:r>
            <a:r>
              <a:rPr lang="en-US">
                <a:latin typeface="Arial Black" pitchFamily="34" charset="0"/>
              </a:rPr>
              <a:t> </a:t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/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>Traditionally he wore green (the sign of returning spring) but changed as a result of an advert for Coca Cola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>
                <a:latin typeface="Arial Black" pitchFamily="34" charset="0"/>
              </a:rPr>
              <a:t>14. </a:t>
            </a:r>
            <a:r>
              <a:rPr lang="en-US" sz="3200">
                <a:latin typeface="Arial Black" pitchFamily="34" charset="0"/>
              </a:rPr>
              <a:t>What is special about Rudolph the reindeer?</a:t>
            </a:r>
            <a:r>
              <a:rPr lang="en-US">
                <a:latin typeface="Arial Black" pitchFamily="34" charset="0"/>
              </a:rPr>
              <a:t> </a:t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/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/>
            </a:r>
            <a:br>
              <a:rPr lang="en-US">
                <a:latin typeface="Arial Black" pitchFamily="34" charset="0"/>
              </a:rPr>
            </a:br>
            <a:r>
              <a:rPr lang="en-US">
                <a:latin typeface="Arial Black" pitchFamily="34" charset="0"/>
              </a:rPr>
              <a:t>He has a red nose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6858000"/>
          </a:xfrm>
        </p:spPr>
        <p:txBody>
          <a:bodyPr/>
          <a:lstStyle/>
          <a:p>
            <a:r>
              <a:rPr lang="en-US" dirty="0">
                <a:latin typeface="Arial Black" pitchFamily="34" charset="0"/>
              </a:rPr>
              <a:t>15. </a:t>
            </a:r>
            <a:r>
              <a:rPr lang="en-US" sz="3200" dirty="0">
                <a:latin typeface="Arial Black" pitchFamily="34" charset="0"/>
              </a:rPr>
              <a:t>Name 2 people whom angels spoke to in the Christmas story.</a:t>
            </a:r>
            <a:r>
              <a:rPr lang="en-US" dirty="0">
                <a:latin typeface="Arial Black" pitchFamily="34" charset="0"/>
              </a:rPr>
              <a:t> </a:t>
            </a:r>
            <a:br>
              <a:rPr lang="en-US" dirty="0">
                <a:latin typeface="Arial Black" pitchFamily="34" charset="0"/>
              </a:rPr>
            </a:br>
            <a:r>
              <a:rPr lang="en-US" dirty="0">
                <a:latin typeface="Arial Black" pitchFamily="34" charset="0"/>
              </a:rPr>
              <a:t/>
            </a:r>
            <a:br>
              <a:rPr lang="en-US" dirty="0">
                <a:latin typeface="Arial Black" pitchFamily="34" charset="0"/>
              </a:rPr>
            </a:br>
            <a:r>
              <a:rPr lang="en-US" dirty="0">
                <a:latin typeface="Arial Black" pitchFamily="34" charset="0"/>
              </a:rPr>
              <a:t>Mary, Joseph and/or shepherds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smtClean="0">
                <a:latin typeface="Arial Black" pitchFamily="34" charset="0"/>
              </a:rPr>
              <a:t>Which of the following are part of the Christian Christmas story, which are not?</a:t>
            </a:r>
            <a:endParaRPr lang="en-GB" sz="32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3648" y="1772816"/>
            <a:ext cx="3960440" cy="4876800"/>
          </a:xfrm>
        </p:spPr>
        <p:txBody>
          <a:bodyPr/>
          <a:lstStyle/>
          <a:p>
            <a:r>
              <a:rPr lang="en-GB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crackers, </a:t>
            </a:r>
            <a:endParaRPr lang="en-GB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GB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Christmas </a:t>
            </a:r>
            <a:r>
              <a:rPr lang="en-GB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songs and carols</a:t>
            </a:r>
            <a:r>
              <a:rPr lang="en-GB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</a:t>
            </a:r>
          </a:p>
          <a:p>
            <a:r>
              <a:rPr lang="en-GB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Mary</a:t>
            </a:r>
            <a:r>
              <a:rPr lang="en-GB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</a:t>
            </a:r>
            <a:endParaRPr lang="en-GB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GB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Joseph,</a:t>
            </a:r>
          </a:p>
          <a:p>
            <a:r>
              <a:rPr lang="en-GB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Bethlehem</a:t>
            </a:r>
            <a:r>
              <a:rPr lang="en-GB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</a:t>
            </a:r>
            <a:endParaRPr lang="en-GB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GB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King </a:t>
            </a:r>
            <a:r>
              <a:rPr lang="en-GB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Herod, </a:t>
            </a:r>
            <a:endParaRPr lang="en-GB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GB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Christmas dinner </a:t>
            </a:r>
          </a:p>
          <a:p>
            <a:r>
              <a:rPr lang="en-GB" sz="28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winter</a:t>
            </a:r>
            <a:r>
              <a:rPr lang="en-GB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</a:t>
            </a:r>
            <a:endParaRPr lang="en-GB" sz="2800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GB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angels</a:t>
            </a:r>
            <a:endParaRPr lang="en-GB" sz="28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6056" y="1628800"/>
            <a:ext cx="4067944" cy="5229200"/>
          </a:xfrm>
        </p:spPr>
        <p:txBody>
          <a:bodyPr/>
          <a:lstStyle/>
          <a:p>
            <a:r>
              <a:rPr lang="en-GB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‘Merry Christmas’, </a:t>
            </a:r>
            <a:endParaRPr lang="en-GB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GB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Immanuel</a:t>
            </a:r>
            <a:r>
              <a:rPr lang="en-GB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</a:t>
            </a:r>
            <a:endParaRPr lang="en-GB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GB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baby </a:t>
            </a:r>
            <a:r>
              <a:rPr lang="en-GB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Jesus, </a:t>
            </a:r>
            <a:endParaRPr lang="en-GB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GB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manger</a:t>
            </a:r>
            <a:r>
              <a:rPr lang="en-GB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</a:t>
            </a:r>
            <a:endParaRPr lang="en-GB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GB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Christmas </a:t>
            </a:r>
            <a:r>
              <a:rPr lang="en-GB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football match, </a:t>
            </a:r>
            <a:endParaRPr lang="en-GB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GB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wise </a:t>
            </a:r>
            <a:r>
              <a:rPr lang="en-GB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men, </a:t>
            </a:r>
            <a:endParaRPr lang="en-GB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GB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presents</a:t>
            </a:r>
            <a:r>
              <a:rPr lang="en-GB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, </a:t>
            </a:r>
            <a:endParaRPr lang="en-GB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GB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Father </a:t>
            </a:r>
            <a:r>
              <a:rPr lang="en-GB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Christmas, </a:t>
            </a:r>
            <a:endParaRPr lang="en-GB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r>
              <a:rPr lang="en-GB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Rudolph</a:t>
            </a:r>
          </a:p>
          <a:p>
            <a:endParaRPr lang="en-GB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772400" cy="5852120"/>
          </a:xfrm>
        </p:spPr>
        <p:txBody>
          <a:bodyPr/>
          <a:lstStyle/>
          <a:p>
            <a:r>
              <a:rPr lang="en-GB" dirty="0" smtClean="0">
                <a:latin typeface="Arial Black" pitchFamily="34" charset="0"/>
              </a:rPr>
              <a:t>What do you like most about Christmas?</a:t>
            </a:r>
            <a:br>
              <a:rPr lang="en-GB" dirty="0" smtClean="0">
                <a:latin typeface="Arial Black" pitchFamily="34" charset="0"/>
              </a:rPr>
            </a:br>
            <a:r>
              <a:rPr lang="en-GB" dirty="0">
                <a:latin typeface="Arial Black" pitchFamily="34" charset="0"/>
              </a:rPr>
              <a:t/>
            </a:r>
            <a:br>
              <a:rPr lang="en-GB" dirty="0">
                <a:latin typeface="Arial Black" pitchFamily="34" charset="0"/>
              </a:rPr>
            </a:br>
            <a:r>
              <a:rPr lang="en-GB" dirty="0" smtClean="0">
                <a:latin typeface="Arial Black" pitchFamily="34" charset="0"/>
              </a:rPr>
              <a:t/>
            </a:r>
            <a:br>
              <a:rPr lang="en-GB" dirty="0" smtClean="0">
                <a:latin typeface="Arial Black" pitchFamily="34" charset="0"/>
              </a:rPr>
            </a:br>
            <a:r>
              <a:rPr lang="en-GB" dirty="0" smtClean="0">
                <a:latin typeface="Arial Black" pitchFamily="34" charset="0"/>
              </a:rPr>
              <a:t>What do you dislike most about Christmas?</a:t>
            </a:r>
            <a:endParaRPr lang="en-GB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772400" cy="5780112"/>
          </a:xfrm>
        </p:spPr>
        <p:txBody>
          <a:bodyPr/>
          <a:lstStyle/>
          <a:p>
            <a:r>
              <a:rPr lang="en-GB" dirty="0" smtClean="0">
                <a:latin typeface="Arial Black" pitchFamily="34" charset="0"/>
              </a:rPr>
              <a:t>Why might Christmas be difficult for some people?</a:t>
            </a:r>
            <a:endParaRPr lang="en-GB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772400" cy="5996136"/>
          </a:xfrm>
        </p:spPr>
        <p:txBody>
          <a:bodyPr/>
          <a:lstStyle/>
          <a:p>
            <a:r>
              <a:rPr lang="en-GB" sz="3600" dirty="0" smtClean="0">
                <a:latin typeface="Arial Black" pitchFamily="34" charset="0"/>
              </a:rPr>
              <a:t>Read each poem and answer the following questions:</a:t>
            </a:r>
            <a:br>
              <a:rPr lang="en-GB" sz="3600" dirty="0" smtClean="0">
                <a:latin typeface="Arial Black" pitchFamily="34" charset="0"/>
              </a:rPr>
            </a:br>
            <a:r>
              <a:rPr lang="en-GB" sz="3600" dirty="0">
                <a:latin typeface="Arial Black" pitchFamily="34" charset="0"/>
              </a:rPr>
              <a:t/>
            </a:r>
            <a:br>
              <a:rPr lang="en-GB" sz="3600" dirty="0">
                <a:latin typeface="Arial Black" pitchFamily="34" charset="0"/>
              </a:rPr>
            </a:br>
            <a:r>
              <a:rPr lang="en-GB" sz="3600" dirty="0" smtClean="0">
                <a:latin typeface="Arial Black" pitchFamily="34" charset="0"/>
              </a:rPr>
              <a:t>- What does the poet feel about Christmas?</a:t>
            </a:r>
            <a:br>
              <a:rPr lang="en-GB" sz="3600" dirty="0" smtClean="0">
                <a:latin typeface="Arial Black" pitchFamily="34" charset="0"/>
              </a:rPr>
            </a:br>
            <a:r>
              <a:rPr lang="en-GB" sz="3600" dirty="0" smtClean="0">
                <a:latin typeface="Arial Black" pitchFamily="34" charset="0"/>
              </a:rPr>
              <a:t>- Do you agree?</a:t>
            </a:r>
            <a:br>
              <a:rPr lang="en-GB" sz="3600" dirty="0" smtClean="0">
                <a:latin typeface="Arial Black" pitchFamily="34" charset="0"/>
              </a:rPr>
            </a:br>
            <a:r>
              <a:rPr lang="en-GB" sz="3600" dirty="0">
                <a:latin typeface="Arial Black" pitchFamily="34" charset="0"/>
              </a:rPr>
              <a:t/>
            </a:r>
            <a:br>
              <a:rPr lang="en-GB" sz="3600" dirty="0">
                <a:latin typeface="Arial Black" pitchFamily="34" charset="0"/>
              </a:rPr>
            </a:br>
            <a:r>
              <a:rPr lang="en-GB" sz="3600" dirty="0" smtClean="0">
                <a:latin typeface="Arial Black" pitchFamily="34" charset="0"/>
              </a:rPr>
              <a:t>Now try and write some of your own feelings about Christmas in a poem</a:t>
            </a:r>
            <a:endParaRPr lang="en-GB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>
                <a:latin typeface="Arial Black" pitchFamily="34" charset="0"/>
              </a:rPr>
              <a:t>Advent is a time of preparation for Christmas</a:t>
            </a:r>
            <a:endParaRPr lang="en-GB" sz="3600" dirty="0">
              <a:latin typeface="Arial Black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31640" y="1981200"/>
            <a:ext cx="7812360" cy="4114800"/>
          </a:xfrm>
        </p:spPr>
        <p:txBody>
          <a:bodyPr/>
          <a:lstStyle/>
          <a:p>
            <a:r>
              <a:rPr lang="en-GB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How can you use advent this year to ensure that those around you have a ‘happy Christmas’?</a:t>
            </a:r>
            <a:endParaRPr lang="en-GB" sz="3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>
                <a:latin typeface="Arial Black" pitchFamily="34" charset="0"/>
              </a:rPr>
              <a:t>Isaiah 9:2, 6, 7</a:t>
            </a:r>
            <a:endParaRPr lang="en-GB" sz="3600" dirty="0"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1720" y="1533465"/>
            <a:ext cx="781236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The people walking in darkness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    have seen a great light;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on those living in the land of deep darkness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    a light has dawned.</a:t>
            </a:r>
          </a:p>
          <a:p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For to us a child is born,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    to us a son is given,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    and the government will be on his shoulders.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And he will be called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    Wonderful Counsellor, Mighty God,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    Everlasting Father, Prince of Peace.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baseline="30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 </a:t>
            </a: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Of the greatness of his government and peace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    there will be no end.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He will reign on David’s throne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    and over his kingdom,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establishing and upholding it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    with justice and righteousness</a:t>
            </a:r>
            <a:b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</a:br>
            <a:r>
              <a:rPr lang="en-GB" sz="2000" dirty="0" smtClean="0">
                <a:solidFill>
                  <a:schemeClr val="tx2"/>
                </a:solidFill>
                <a:latin typeface="Arial Black" pitchFamily="34" charset="0"/>
                <a:cs typeface="Shonar Bangla" pitchFamily="34" charset="0"/>
              </a:rPr>
              <a:t>    from that time on and forever.</a:t>
            </a:r>
            <a:endParaRPr lang="en-GB" sz="2000" dirty="0">
              <a:solidFill>
                <a:schemeClr val="tx2"/>
              </a:solidFill>
              <a:latin typeface="Arial Black" pitchFamily="34" charset="0"/>
              <a:cs typeface="Shonar Bangl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457200"/>
            <a:ext cx="7772400" cy="5996136"/>
          </a:xfrm>
        </p:spPr>
        <p:txBody>
          <a:bodyPr/>
          <a:lstStyle/>
          <a:p>
            <a:r>
              <a:rPr lang="en-GB" dirty="0" smtClean="0">
                <a:latin typeface="Arial Black" pitchFamily="34" charset="0"/>
              </a:rPr>
              <a:t>What will bring light in your communities this Christmas?</a:t>
            </a:r>
            <a:endParaRPr lang="en-GB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elebrate design template">
  <a:themeElements>
    <a:clrScheme name="Celebrate design template 1">
      <a:dk1>
        <a:srgbClr val="4E0035"/>
      </a:dk1>
      <a:lt1>
        <a:srgbClr val="FFFFCC"/>
      </a:lt1>
      <a:dk2>
        <a:srgbClr val="990066"/>
      </a:dk2>
      <a:lt2>
        <a:srgbClr val="FFCC00"/>
      </a:lt2>
      <a:accent1>
        <a:srgbClr val="FF9900"/>
      </a:accent1>
      <a:accent2>
        <a:srgbClr val="660066"/>
      </a:accent2>
      <a:accent3>
        <a:srgbClr val="CAAAB8"/>
      </a:accent3>
      <a:accent4>
        <a:srgbClr val="DADAAE"/>
      </a:accent4>
      <a:accent5>
        <a:srgbClr val="FFCAAA"/>
      </a:accent5>
      <a:accent6>
        <a:srgbClr val="5C005C"/>
      </a:accent6>
      <a:hlink>
        <a:srgbClr val="FF99CC"/>
      </a:hlink>
      <a:folHlink>
        <a:srgbClr val="FF3399"/>
      </a:folHlink>
    </a:clrScheme>
    <a:fontScheme name="Celebrate design templa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elebrate design template 1">
        <a:dk1>
          <a:srgbClr val="4E0035"/>
        </a:dk1>
        <a:lt1>
          <a:srgbClr val="FFFFCC"/>
        </a:lt1>
        <a:dk2>
          <a:srgbClr val="990066"/>
        </a:dk2>
        <a:lt2>
          <a:srgbClr val="FFCC00"/>
        </a:lt2>
        <a:accent1>
          <a:srgbClr val="FF9900"/>
        </a:accent1>
        <a:accent2>
          <a:srgbClr val="660066"/>
        </a:accent2>
        <a:accent3>
          <a:srgbClr val="CAAAB8"/>
        </a:accent3>
        <a:accent4>
          <a:srgbClr val="DADAAE"/>
        </a:accent4>
        <a:accent5>
          <a:srgbClr val="FFCAAA"/>
        </a:accent5>
        <a:accent6>
          <a:srgbClr val="5C005C"/>
        </a:accent6>
        <a:hlink>
          <a:srgbClr val="FF99CC"/>
        </a:hlink>
        <a:folHlink>
          <a:srgbClr val="FF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lebrate design template 2">
        <a:dk1>
          <a:srgbClr val="660066"/>
        </a:dk1>
        <a:lt1>
          <a:srgbClr val="FFFFE6"/>
        </a:lt1>
        <a:dk2>
          <a:srgbClr val="CC0099"/>
        </a:dk2>
        <a:lt2>
          <a:srgbClr val="BFA6BC"/>
        </a:lt2>
        <a:accent1>
          <a:srgbClr val="FF9900"/>
        </a:accent1>
        <a:accent2>
          <a:srgbClr val="660066"/>
        </a:accent2>
        <a:accent3>
          <a:srgbClr val="FFFFF0"/>
        </a:accent3>
        <a:accent4>
          <a:srgbClr val="560056"/>
        </a:accent4>
        <a:accent5>
          <a:srgbClr val="FFCAAA"/>
        </a:accent5>
        <a:accent6>
          <a:srgbClr val="5C005C"/>
        </a:accent6>
        <a:hlink>
          <a:srgbClr val="FFCC00"/>
        </a:hlink>
        <a:folHlink>
          <a:srgbClr val="FF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lebrate design template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EAEAEA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lebrate design template 4">
        <a:dk1>
          <a:srgbClr val="000000"/>
        </a:dk1>
        <a:lt1>
          <a:srgbClr val="FFCC00"/>
        </a:lt1>
        <a:dk2>
          <a:srgbClr val="990066"/>
        </a:dk2>
        <a:lt2>
          <a:srgbClr val="4E0035"/>
        </a:lt2>
        <a:accent1>
          <a:srgbClr val="FF33CC"/>
        </a:accent1>
        <a:accent2>
          <a:srgbClr val="990099"/>
        </a:accent2>
        <a:accent3>
          <a:srgbClr val="FFE2AA"/>
        </a:accent3>
        <a:accent4>
          <a:srgbClr val="000000"/>
        </a:accent4>
        <a:accent5>
          <a:srgbClr val="FFADE2"/>
        </a:accent5>
        <a:accent6>
          <a:srgbClr val="8A008A"/>
        </a:accent6>
        <a:hlink>
          <a:srgbClr val="FF99CC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lebrate design template 5">
        <a:dk1>
          <a:srgbClr val="4E0035"/>
        </a:dk1>
        <a:lt1>
          <a:srgbClr val="FFFFCC"/>
        </a:lt1>
        <a:dk2>
          <a:srgbClr val="6600CC"/>
        </a:dk2>
        <a:lt2>
          <a:srgbClr val="FFCC00"/>
        </a:lt2>
        <a:accent1>
          <a:srgbClr val="CC9900"/>
        </a:accent1>
        <a:accent2>
          <a:srgbClr val="990099"/>
        </a:accent2>
        <a:accent3>
          <a:srgbClr val="B8AAE2"/>
        </a:accent3>
        <a:accent4>
          <a:srgbClr val="DADAAE"/>
        </a:accent4>
        <a:accent5>
          <a:srgbClr val="E2CAAA"/>
        </a:accent5>
        <a:accent6>
          <a:srgbClr val="8A008A"/>
        </a:accent6>
        <a:hlink>
          <a:srgbClr val="FF99CC"/>
        </a:hlink>
        <a:folHlink>
          <a:srgbClr val="99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lebrate design template 6">
        <a:dk1>
          <a:srgbClr val="4E0035"/>
        </a:dk1>
        <a:lt1>
          <a:srgbClr val="FFFFCC"/>
        </a:lt1>
        <a:dk2>
          <a:srgbClr val="996633"/>
        </a:dk2>
        <a:lt2>
          <a:srgbClr val="FFCC00"/>
        </a:lt2>
        <a:accent1>
          <a:srgbClr val="669900"/>
        </a:accent1>
        <a:accent2>
          <a:srgbClr val="990099"/>
        </a:accent2>
        <a:accent3>
          <a:srgbClr val="CAB8AD"/>
        </a:accent3>
        <a:accent4>
          <a:srgbClr val="DADAAE"/>
        </a:accent4>
        <a:accent5>
          <a:srgbClr val="B8CAAA"/>
        </a:accent5>
        <a:accent6>
          <a:srgbClr val="8A008A"/>
        </a:accent6>
        <a:hlink>
          <a:srgbClr val="FF99CC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lebrate design template 7">
        <a:dk1>
          <a:srgbClr val="4E0035"/>
        </a:dk1>
        <a:lt1>
          <a:srgbClr val="FFFFCC"/>
        </a:lt1>
        <a:dk2>
          <a:srgbClr val="336633"/>
        </a:dk2>
        <a:lt2>
          <a:srgbClr val="FFCC00"/>
        </a:lt2>
        <a:accent1>
          <a:srgbClr val="009900"/>
        </a:accent1>
        <a:accent2>
          <a:srgbClr val="990099"/>
        </a:accent2>
        <a:accent3>
          <a:srgbClr val="ADB8AD"/>
        </a:accent3>
        <a:accent4>
          <a:srgbClr val="DADAAE"/>
        </a:accent4>
        <a:accent5>
          <a:srgbClr val="AACAAA"/>
        </a:accent5>
        <a:accent6>
          <a:srgbClr val="8A008A"/>
        </a:accent6>
        <a:hlink>
          <a:srgbClr val="FF99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lebrate design template 8">
        <a:dk1>
          <a:srgbClr val="4E0035"/>
        </a:dk1>
        <a:lt1>
          <a:srgbClr val="FFFFCC"/>
        </a:lt1>
        <a:dk2>
          <a:srgbClr val="0000CC"/>
        </a:dk2>
        <a:lt2>
          <a:srgbClr val="FFCC00"/>
        </a:lt2>
        <a:accent1>
          <a:srgbClr val="FF33CC"/>
        </a:accent1>
        <a:accent2>
          <a:srgbClr val="990099"/>
        </a:accent2>
        <a:accent3>
          <a:srgbClr val="AAAAE2"/>
        </a:accent3>
        <a:accent4>
          <a:srgbClr val="DADAAE"/>
        </a:accent4>
        <a:accent5>
          <a:srgbClr val="FFADE2"/>
        </a:accent5>
        <a:accent6>
          <a:srgbClr val="8A008A"/>
        </a:accent6>
        <a:hlink>
          <a:srgbClr val="FF99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Celebrate design template</Template>
  <TotalTime>3068</TotalTime>
  <Words>588</Words>
  <Application>Microsoft Office PowerPoint</Application>
  <PresentationFormat>On-screen Show (4:3)</PresentationFormat>
  <Paragraphs>59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Celebrate design template</vt:lpstr>
      <vt:lpstr>Christmas Quiz</vt:lpstr>
      <vt:lpstr>1. What is usually found inside a Christmas cracker?</vt:lpstr>
      <vt:lpstr>2. Which Christmas songs are the following words from?     a. she didn’t see me creep down the stairs to have a peep     b. Lord Jesus, I ask Thee to stay close by me forever     c. once bitten and twice shy I keep my distance     d. in the lane the snow is glistenin’</vt:lpstr>
      <vt:lpstr>3. From which town did Mary and Joseph travel to Bethlehem?</vt:lpstr>
      <vt:lpstr>4. Who was the king when Jesus was born?</vt:lpstr>
      <vt:lpstr>5. In which European capital city is eel a traditional dinner on Christmas Eve ?        a. London       b. Rome       c. Paris       d.Oslo    </vt:lpstr>
      <vt:lpstr>6. Where was it always winter and never Christmas?    </vt:lpstr>
      <vt:lpstr>7. ‘God Jul’ means ‘Merry Christmas’ in which language?      a. German    b. Irish    c. Norwegian    d. Portuguese    e. Greek   </vt:lpstr>
      <vt:lpstr>8. Jesus is sometimes called ‘Immanuel’ – what does Immanuel mean?  </vt:lpstr>
      <vt:lpstr>9. Where did Mary put the newborn baby Jesus?  </vt:lpstr>
      <vt:lpstr>10. Many people claim that the first unofficial football international between Germany and a Scotland/England side was played on a Christmas Day. The pitch or playing field was found between what ?  </vt:lpstr>
      <vt:lpstr>11. How did the wise men find the baby Jesus?  </vt:lpstr>
      <vt:lpstr>12. Which classic children’s story starts with the lines ‘Christmas won’t be Christmas without any presents’?   a. Tom Sawyer  b. Alice in Wonderland  c. The Water Babies  d. Little Women </vt:lpstr>
      <vt:lpstr>13. Father Christmas has not always dressed in red – what colour did he wear traditionally and why did he change? </vt:lpstr>
      <vt:lpstr>14. What is special about Rudolph the reindeer? </vt:lpstr>
      <vt:lpstr>15. Name 2 people whom angels spoke to in the Christmas story. </vt:lpstr>
      <vt:lpstr>What is usually found inside a Christmas cracker?   Hat, joke, gift, ‘snap’</vt:lpstr>
      <vt:lpstr>2. Which Christmas songs are the following words from?     a. she didn’t see me creep down the stairs to have a peep I saw Mommy kissing Santa Claus         b. Lord Jesus, I ask Thee to stay close by me forever Away in a manger         c. once bitten and twice shy I keep my distance Last Christmas        d. in the lane the snow is glistenin’  Winter wonderland</vt:lpstr>
      <vt:lpstr>3. From which town did Mary and Joseph travel to Bethlehem?   Nazareth</vt:lpstr>
      <vt:lpstr>4. Who was the king when Jesus was born?   Herod</vt:lpstr>
      <vt:lpstr>5. In which European capital city is eel a traditional dinner on Christmas Eve ?          a. London        b. Rome        c. Paris         d. Oslo    </vt:lpstr>
      <vt:lpstr>6. Where was it always winter and never Christmas?    Narnia   </vt:lpstr>
      <vt:lpstr>7. ‘God Jul’ means ‘Merry Christmas’ in which language?      a. German    b. Irish    c. Norwegian    d. Portuguese    e. Greek   </vt:lpstr>
      <vt:lpstr>8. Jesus is sometimes called ‘Immanuel’ – what does Immanuel mean?    God with us</vt:lpstr>
      <vt:lpstr>9. Where did Mary put the newborn baby Jesus?    In a manger</vt:lpstr>
      <vt:lpstr>       10. Many people claim that the first unofficial football international between Germany and a Scotland/England side was played on a Christmas Day. The pitch or playing field was found between what ?  Between the trenches in no mans land, Christmas 1914.  (No match report is available but it seems the Germans won 3-2.)</vt:lpstr>
      <vt:lpstr>11. How did the wise men find the baby Jesus?    They followed a star </vt:lpstr>
      <vt:lpstr>12. Which classic children’s story starts with the lines ‘Christmas won’t be Christmas without any presents’?   a. Tom Sawyer  b. Alice in Wonderland  c. The Water Babies   d. Little Women </vt:lpstr>
      <vt:lpstr>13. Father Christmas has not always dressed in red – what colour did he wear traditionally and why did he change?   Traditionally he wore green (the sign of returning spring) but changed as a result of an advert for Coca Cola</vt:lpstr>
      <vt:lpstr>14. What is special about Rudolph the reindeer?    He has a red nose</vt:lpstr>
      <vt:lpstr>15. Name 2 people whom angels spoke to in the Christmas story.   Mary, Joseph and/or shepherds</vt:lpstr>
      <vt:lpstr>Which of the following are part of the Christian Christmas story, which are not?</vt:lpstr>
      <vt:lpstr>PowerPoint Presentation</vt:lpstr>
      <vt:lpstr>What do you like most about Christmas?   What do you dislike most about Christmas?</vt:lpstr>
      <vt:lpstr>Why might Christmas be difficult for some people?</vt:lpstr>
      <vt:lpstr>Read each poem and answer the following questions:  - What does the poet feel about Christmas? - Do you agree?  Now try and write some of your own feelings about Christmas in a poem</vt:lpstr>
      <vt:lpstr>Advent is a time of preparation for Christmas</vt:lpstr>
      <vt:lpstr>Isaiah 9:2, 6, 7</vt:lpstr>
      <vt:lpstr>What will bring light in your communities this Christmas?</vt:lpstr>
    </vt:vector>
  </TitlesOfParts>
  <Company>Scripture Union Scotland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Christmas Quiz</dc:title>
  <dc:creator>Esther.Bailey</dc:creator>
  <cp:lastModifiedBy>richard</cp:lastModifiedBy>
  <cp:revision>5</cp:revision>
  <dcterms:created xsi:type="dcterms:W3CDTF">2010-12-19T15:36:47Z</dcterms:created>
  <dcterms:modified xsi:type="dcterms:W3CDTF">2016-05-15T15:37:16Z</dcterms:modified>
</cp:coreProperties>
</file>