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18288000" cy="10287000"/>
  <p:notesSz cx="6858000" cy="9144000"/>
  <p:embeddedFontLst>
    <p:embeddedFont>
      <p:font typeface="Public Sans Medium" charset="1" panose="00000000000000000000"/>
      <p:regular r:id="rId18"/>
    </p:embeddedFont>
    <p:embeddedFont>
      <p:font typeface="Public Sans Thin" charset="1" panose="00000000000000000000"/>
      <p:regular r:id="rId19"/>
    </p:embeddedFont>
    <p:embeddedFont>
      <p:font typeface="Public Sans" charset="1" panose="00000000000000000000"/>
      <p:regular r:id="rId20"/>
    </p:embeddedFont>
    <p:embeddedFont>
      <p:font typeface="Public Sans Bold" charset="1" panose="000000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https://www.encyclopedia-titanica.org"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grpSp>
        <p:nvGrpSpPr>
          <p:cNvPr name="Group 2" id="2"/>
          <p:cNvGrpSpPr/>
          <p:nvPr/>
        </p:nvGrpSpPr>
        <p:grpSpPr>
          <a:xfrm rot="0">
            <a:off x="1181912" y="507787"/>
            <a:ext cx="9757605" cy="8750513"/>
            <a:chOff x="0" y="0"/>
            <a:chExt cx="13010139" cy="11667350"/>
          </a:xfrm>
        </p:grpSpPr>
        <p:sp>
          <p:nvSpPr>
            <p:cNvPr name="TextBox 3" id="3"/>
            <p:cNvSpPr txBox="true"/>
            <p:nvPr/>
          </p:nvSpPr>
          <p:spPr>
            <a:xfrm rot="0">
              <a:off x="0" y="209550"/>
              <a:ext cx="13010139" cy="9389111"/>
            </a:xfrm>
            <a:prstGeom prst="rect">
              <a:avLst/>
            </a:prstGeom>
          </p:spPr>
          <p:txBody>
            <a:bodyPr anchor="t" rtlCol="false" tIns="0" lIns="0" bIns="0" rIns="0">
              <a:spAutoFit/>
            </a:bodyPr>
            <a:lstStyle/>
            <a:p>
              <a:pPr algn="l" marL="0" indent="0" lvl="0">
                <a:lnSpc>
                  <a:spcPts val="10890"/>
                </a:lnSpc>
              </a:pPr>
              <a:r>
                <a:rPr lang="en-US" b="true" sz="11000">
                  <a:solidFill>
                    <a:srgbClr val="F8F6F4"/>
                  </a:solidFill>
                  <a:latin typeface="Public Sans Medium"/>
                  <a:ea typeface="Public Sans Medium"/>
                  <a:cs typeface="Public Sans Medium"/>
                  <a:sym typeface="Public Sans Medium"/>
                </a:rPr>
                <a:t>John Harper: Faith and Heroism Aboard the Titanic</a:t>
              </a:r>
            </a:p>
          </p:txBody>
        </p:sp>
        <p:sp>
          <p:nvSpPr>
            <p:cNvPr name="TextBox 4" id="4"/>
            <p:cNvSpPr txBox="true"/>
            <p:nvPr/>
          </p:nvSpPr>
          <p:spPr>
            <a:xfrm rot="0">
              <a:off x="0" y="9742665"/>
              <a:ext cx="13010139" cy="1924685"/>
            </a:xfrm>
            <a:prstGeom prst="rect">
              <a:avLst/>
            </a:prstGeom>
          </p:spPr>
          <p:txBody>
            <a:bodyPr anchor="t" rtlCol="false" tIns="0" lIns="0" bIns="0" rIns="0">
              <a:spAutoFit/>
            </a:bodyPr>
            <a:lstStyle/>
            <a:p>
              <a:pPr algn="l" marL="0" indent="0" lvl="0">
                <a:lnSpc>
                  <a:spcPts val="5880"/>
                </a:lnSpc>
                <a:spcBef>
                  <a:spcPct val="0"/>
                </a:spcBef>
              </a:pPr>
              <a:r>
                <a:rPr lang="en-US" sz="4200">
                  <a:solidFill>
                    <a:srgbClr val="F8F6F4"/>
                  </a:solidFill>
                  <a:latin typeface="Public Sans Thin"/>
                  <a:ea typeface="Public Sans Thin"/>
                  <a:cs typeface="Public Sans Thin"/>
                  <a:sym typeface="Public Sans Thin"/>
                </a:rPr>
                <a:t>The impact of one Scottish minister’s Christian witness </a:t>
              </a:r>
            </a:p>
          </p:txBody>
        </p:sp>
      </p:grpSp>
      <p:grpSp>
        <p:nvGrpSpPr>
          <p:cNvPr name="Group 5" id="5"/>
          <p:cNvGrpSpPr/>
          <p:nvPr/>
        </p:nvGrpSpPr>
        <p:grpSpPr>
          <a:xfrm rot="0">
            <a:off x="11791993" y="938630"/>
            <a:ext cx="5557377" cy="8409739"/>
            <a:chOff x="0" y="0"/>
            <a:chExt cx="7409836" cy="11212986"/>
          </a:xfrm>
        </p:grpSpPr>
        <p:sp>
          <p:nvSpPr>
            <p:cNvPr name="Freeform 6" id="6"/>
            <p:cNvSpPr/>
            <p:nvPr/>
          </p:nvSpPr>
          <p:spPr>
            <a:xfrm flipH="false" flipV="false" rot="0">
              <a:off x="0" y="0"/>
              <a:ext cx="7409835" cy="11212985"/>
            </a:xfrm>
            <a:custGeom>
              <a:avLst/>
              <a:gdLst/>
              <a:ahLst/>
              <a:cxnLst/>
              <a:rect r="r" b="b" t="t" l="l"/>
              <a:pathLst>
                <a:path h="11212985" w="7409835">
                  <a:moveTo>
                    <a:pt x="0" y="0"/>
                  </a:moveTo>
                  <a:lnTo>
                    <a:pt x="7409835" y="0"/>
                  </a:lnTo>
                  <a:lnTo>
                    <a:pt x="7409835" y="11212985"/>
                  </a:lnTo>
                  <a:lnTo>
                    <a:pt x="0" y="11212985"/>
                  </a:lnTo>
                  <a:close/>
                </a:path>
              </a:pathLst>
            </a:custGeom>
            <a:blipFill>
              <a:blip r:embed="rId2"/>
              <a:stretch>
                <a:fillRect l="-60456" t="0" r="-60456" b="0"/>
              </a:stretch>
            </a:blipFill>
          </p:spPr>
        </p:sp>
      </p:grpSp>
      <p:grpSp>
        <p:nvGrpSpPr>
          <p:cNvPr name="Group 7" id="7"/>
          <p:cNvGrpSpPr/>
          <p:nvPr/>
        </p:nvGrpSpPr>
        <p:grpSpPr>
          <a:xfrm rot="5400000">
            <a:off x="0" y="8409739"/>
            <a:ext cx="1877261" cy="1877261"/>
            <a:chOff x="0" y="0"/>
            <a:chExt cx="2503014" cy="2503014"/>
          </a:xfrm>
        </p:grpSpPr>
        <p:grpSp>
          <p:nvGrpSpPr>
            <p:cNvPr name="Group 8" id="8"/>
            <p:cNvGrpSpPr/>
            <p:nvPr/>
          </p:nvGrpSpPr>
          <p:grpSpPr>
            <a:xfrm rot="0">
              <a:off x="1251507" y="1251507"/>
              <a:ext cx="1251507" cy="1251507"/>
              <a:chOff x="0" y="0"/>
              <a:chExt cx="1913890" cy="1913890"/>
            </a:xfrm>
          </p:grpSpPr>
          <p:sp>
            <p:nvSpPr>
              <p:cNvPr name="Freeform 9" id="9"/>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10" id="10"/>
            <p:cNvGrpSpPr/>
            <p:nvPr/>
          </p:nvGrpSpPr>
          <p:grpSpPr>
            <a:xfrm rot="0">
              <a:off x="1251507" y="0"/>
              <a:ext cx="1251507" cy="1251507"/>
              <a:chOff x="0" y="0"/>
              <a:chExt cx="1913890" cy="1913890"/>
            </a:xfrm>
          </p:grpSpPr>
          <p:sp>
            <p:nvSpPr>
              <p:cNvPr name="Freeform 11" id="11"/>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12" id="12"/>
            <p:cNvGrpSpPr/>
            <p:nvPr/>
          </p:nvGrpSpPr>
          <p:grpSpPr>
            <a:xfrm rot="0">
              <a:off x="0" y="1251507"/>
              <a:ext cx="1251507" cy="1251507"/>
              <a:chOff x="0" y="0"/>
              <a:chExt cx="1913890" cy="1913890"/>
            </a:xfrm>
          </p:grpSpPr>
          <p:sp>
            <p:nvSpPr>
              <p:cNvPr name="Freeform 13" id="13"/>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grpSp>
        <p:nvGrpSpPr>
          <p:cNvPr name="Group 14" id="14"/>
          <p:cNvGrpSpPr/>
          <p:nvPr/>
        </p:nvGrpSpPr>
        <p:grpSpPr>
          <a:xfrm rot="-5400000">
            <a:off x="16410739" y="0"/>
            <a:ext cx="1877261" cy="1877261"/>
            <a:chOff x="0" y="0"/>
            <a:chExt cx="2503014" cy="2503014"/>
          </a:xfrm>
        </p:grpSpPr>
        <p:grpSp>
          <p:nvGrpSpPr>
            <p:cNvPr name="Group 15" id="15"/>
            <p:cNvGrpSpPr/>
            <p:nvPr/>
          </p:nvGrpSpPr>
          <p:grpSpPr>
            <a:xfrm rot="0">
              <a:off x="1251507" y="1251507"/>
              <a:ext cx="1251507" cy="1251507"/>
              <a:chOff x="0" y="0"/>
              <a:chExt cx="1913890" cy="1913890"/>
            </a:xfrm>
          </p:grpSpPr>
          <p:sp>
            <p:nvSpPr>
              <p:cNvPr name="Freeform 16" id="16"/>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17" id="17"/>
            <p:cNvGrpSpPr/>
            <p:nvPr/>
          </p:nvGrpSpPr>
          <p:grpSpPr>
            <a:xfrm rot="0">
              <a:off x="1251507" y="0"/>
              <a:ext cx="1251507" cy="1251507"/>
              <a:chOff x="0" y="0"/>
              <a:chExt cx="1913890" cy="1913890"/>
            </a:xfrm>
          </p:grpSpPr>
          <p:sp>
            <p:nvSpPr>
              <p:cNvPr name="Freeform 18" id="18"/>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19" id="19"/>
            <p:cNvGrpSpPr/>
            <p:nvPr/>
          </p:nvGrpSpPr>
          <p:grpSpPr>
            <a:xfrm rot="0">
              <a:off x="0" y="1251507"/>
              <a:ext cx="1251507" cy="1251507"/>
              <a:chOff x="0" y="0"/>
              <a:chExt cx="1913890" cy="1913890"/>
            </a:xfrm>
          </p:grpSpPr>
          <p:sp>
            <p:nvSpPr>
              <p:cNvPr name="Freeform 20" id="20"/>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sp>
          <p:nvSpPr>
            <p:cNvPr name="Freeform 3" id="3"/>
            <p:cNvSpPr/>
            <p:nvPr/>
          </p:nvSpPr>
          <p:spPr>
            <a:xfrm flipH="false" flipV="false" rot="0">
              <a:off x="0" y="0"/>
              <a:ext cx="12192000" cy="13716000"/>
            </a:xfrm>
            <a:custGeom>
              <a:avLst/>
              <a:gdLst/>
              <a:ahLst/>
              <a:cxnLst/>
              <a:rect r="r" b="b" t="t" l="l"/>
              <a:pathLst>
                <a:path h="13716000" w="12192000">
                  <a:moveTo>
                    <a:pt x="0" y="0"/>
                  </a:moveTo>
                  <a:lnTo>
                    <a:pt x="12192000" y="0"/>
                  </a:lnTo>
                  <a:lnTo>
                    <a:pt x="12192000" y="13716000"/>
                  </a:lnTo>
                  <a:lnTo>
                    <a:pt x="0" y="13716000"/>
                  </a:lnTo>
                  <a:close/>
                </a:path>
              </a:pathLst>
            </a:custGeom>
            <a:blipFill>
              <a:blip r:embed="rId2"/>
              <a:stretch>
                <a:fillRect l="-14011" t="0" r="-14011" b="0"/>
              </a:stretch>
            </a:blipFill>
          </p:spPr>
        </p:sp>
      </p:grpSp>
      <p:sp>
        <p:nvSpPr>
          <p:cNvPr name="TextBox 4" id="4"/>
          <p:cNvSpPr txBox="true"/>
          <p:nvPr/>
        </p:nvSpPr>
        <p:spPr>
          <a:xfrm rot="0">
            <a:off x="206675" y="147321"/>
            <a:ext cx="8275444" cy="9878059"/>
          </a:xfrm>
          <a:prstGeom prst="rect">
            <a:avLst/>
          </a:prstGeom>
        </p:spPr>
        <p:txBody>
          <a:bodyPr anchor="t" rtlCol="false" tIns="0" lIns="0" bIns="0" rIns="0">
            <a:spAutoFit/>
          </a:bodyPr>
          <a:lstStyle/>
          <a:p>
            <a:pPr algn="l" marL="1209049" indent="-604524" lvl="1">
              <a:lnSpc>
                <a:spcPts val="7840"/>
              </a:lnSpc>
              <a:buFont typeface="Arial"/>
              <a:buChar char="•"/>
            </a:pPr>
            <a:r>
              <a:rPr lang="en-US" sz="5600">
                <a:solidFill>
                  <a:srgbClr val="F8F6F4"/>
                </a:solidFill>
                <a:latin typeface="Public Sans"/>
                <a:ea typeface="Public Sans"/>
                <a:cs typeface="Public Sans"/>
                <a:sym typeface="Public Sans"/>
              </a:rPr>
              <a:t>John Harper was born in 1872 in the village of Houston, Renfrewshire</a:t>
            </a:r>
          </a:p>
          <a:p>
            <a:pPr algn="l" marL="1209049" indent="-604524" lvl="1">
              <a:lnSpc>
                <a:spcPts val="7840"/>
              </a:lnSpc>
              <a:buFont typeface="Arial"/>
              <a:buChar char="•"/>
            </a:pPr>
            <a:r>
              <a:rPr lang="en-US" sz="5600">
                <a:solidFill>
                  <a:srgbClr val="F8F6F4"/>
                </a:solidFill>
                <a:latin typeface="Public Sans"/>
                <a:ea typeface="Public Sans"/>
                <a:cs typeface="Public Sans"/>
                <a:sym typeface="Public Sans"/>
              </a:rPr>
              <a:t>He put his trust in God and accepted Christ as his saviour at the age of 14</a:t>
            </a:r>
          </a:p>
          <a:p>
            <a:pPr algn="l" marL="1209049" indent="-604524" lvl="1">
              <a:lnSpc>
                <a:spcPts val="7840"/>
              </a:lnSpc>
              <a:buFont typeface="Arial"/>
              <a:buChar char="•"/>
            </a:pPr>
            <a:r>
              <a:rPr lang="en-US" sz="5600">
                <a:solidFill>
                  <a:srgbClr val="F8F6F4"/>
                </a:solidFill>
                <a:latin typeface="Public Sans"/>
                <a:ea typeface="Public Sans"/>
                <a:cs typeface="Public Sans"/>
                <a:sym typeface="Public Sans"/>
              </a:rPr>
              <a:t>At the age of 18, he started preaching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9327175" y="1875742"/>
            <a:ext cx="8220650" cy="5480433"/>
          </a:xfrm>
          <a:custGeom>
            <a:avLst/>
            <a:gdLst/>
            <a:ahLst/>
            <a:cxnLst/>
            <a:rect r="r" b="b" t="t" l="l"/>
            <a:pathLst>
              <a:path h="5480433" w="8220650">
                <a:moveTo>
                  <a:pt x="0" y="0"/>
                </a:moveTo>
                <a:lnTo>
                  <a:pt x="8220649" y="0"/>
                </a:lnTo>
                <a:lnTo>
                  <a:pt x="8220649" y="5480433"/>
                </a:lnTo>
                <a:lnTo>
                  <a:pt x="0" y="5480433"/>
                </a:lnTo>
                <a:lnTo>
                  <a:pt x="0" y="0"/>
                </a:lnTo>
                <a:close/>
              </a:path>
            </a:pathLst>
          </a:custGeom>
          <a:blipFill>
            <a:blip r:embed="rId2"/>
            <a:stretch>
              <a:fillRect l="0" t="0" r="0" b="0"/>
            </a:stretch>
          </a:blipFill>
        </p:spPr>
      </p:sp>
      <p:sp>
        <p:nvSpPr>
          <p:cNvPr name="TextBox 3" id="3"/>
          <p:cNvSpPr txBox="true"/>
          <p:nvPr/>
        </p:nvSpPr>
        <p:spPr>
          <a:xfrm rot="0">
            <a:off x="-459642" y="194954"/>
            <a:ext cx="9402793" cy="9582149"/>
          </a:xfrm>
          <a:prstGeom prst="rect">
            <a:avLst/>
          </a:prstGeom>
        </p:spPr>
        <p:txBody>
          <a:bodyPr anchor="t" rtlCol="false" tIns="0" lIns="0" bIns="0" rIns="0">
            <a:spAutoFit/>
          </a:bodyPr>
          <a:lstStyle/>
          <a:p>
            <a:pPr algn="l" marL="1295406" indent="-647703" lvl="1">
              <a:lnSpc>
                <a:spcPts val="8400"/>
              </a:lnSpc>
              <a:buFont typeface="Arial"/>
              <a:buChar char="•"/>
            </a:pPr>
            <a:r>
              <a:rPr lang="en-US" sz="6000">
                <a:solidFill>
                  <a:srgbClr val="F8F6F4"/>
                </a:solidFill>
                <a:latin typeface="Public Sans"/>
                <a:ea typeface="Public Sans"/>
                <a:cs typeface="Public Sans"/>
                <a:sym typeface="Public Sans"/>
              </a:rPr>
              <a:t>In 1897 he was called to be the first pastor of Paisley Road Baptist Church (The Tin Kirk)</a:t>
            </a:r>
          </a:p>
          <a:p>
            <a:pPr algn="l" marL="1295406" indent="-647703" lvl="1">
              <a:lnSpc>
                <a:spcPts val="8400"/>
              </a:lnSpc>
              <a:buFont typeface="Arial"/>
              <a:buChar char="•"/>
            </a:pPr>
            <a:r>
              <a:rPr lang="en-US" sz="6000">
                <a:solidFill>
                  <a:srgbClr val="F8F6F4"/>
                </a:solidFill>
                <a:latin typeface="Public Sans"/>
                <a:ea typeface="Public Sans"/>
                <a:cs typeface="Public Sans"/>
                <a:sym typeface="Public Sans"/>
              </a:rPr>
              <a:t>The congregation grew from 25 to 500 during the 13 years he was there</a:t>
            </a:r>
          </a:p>
        </p:txBody>
      </p:sp>
      <p:sp>
        <p:nvSpPr>
          <p:cNvPr name="TextBox 4" id="4"/>
          <p:cNvSpPr txBox="true"/>
          <p:nvPr/>
        </p:nvSpPr>
        <p:spPr>
          <a:xfrm rot="0">
            <a:off x="11487064" y="7604180"/>
            <a:ext cx="4415909"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Harper Church, Govan Glasgow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10416367" y="361342"/>
            <a:ext cx="6509390" cy="9287789"/>
          </a:xfrm>
          <a:custGeom>
            <a:avLst/>
            <a:gdLst/>
            <a:ahLst/>
            <a:cxnLst/>
            <a:rect r="r" b="b" t="t" l="l"/>
            <a:pathLst>
              <a:path h="9287789" w="6509390">
                <a:moveTo>
                  <a:pt x="0" y="0"/>
                </a:moveTo>
                <a:lnTo>
                  <a:pt x="6509391" y="0"/>
                </a:lnTo>
                <a:lnTo>
                  <a:pt x="6509391" y="9287789"/>
                </a:lnTo>
                <a:lnTo>
                  <a:pt x="0" y="9287789"/>
                </a:lnTo>
                <a:lnTo>
                  <a:pt x="0" y="0"/>
                </a:lnTo>
                <a:close/>
              </a:path>
            </a:pathLst>
          </a:custGeom>
          <a:blipFill>
            <a:blip r:embed="rId2"/>
            <a:stretch>
              <a:fillRect l="0" t="0" r="0" b="0"/>
            </a:stretch>
          </a:blipFill>
        </p:spPr>
      </p:sp>
      <p:sp>
        <p:nvSpPr>
          <p:cNvPr name="TextBox 3" id="3"/>
          <p:cNvSpPr txBox="true"/>
          <p:nvPr/>
        </p:nvSpPr>
        <p:spPr>
          <a:xfrm rot="0">
            <a:off x="-376152" y="415904"/>
            <a:ext cx="10792519" cy="10437495"/>
          </a:xfrm>
          <a:prstGeom prst="rect">
            <a:avLst/>
          </a:prstGeom>
        </p:spPr>
        <p:txBody>
          <a:bodyPr anchor="t" rtlCol="false" tIns="0" lIns="0" bIns="0" rIns="0">
            <a:spAutoFit/>
          </a:bodyPr>
          <a:lstStyle/>
          <a:p>
            <a:pPr algn="l" marL="1230638" indent="-615319" lvl="1">
              <a:lnSpc>
                <a:spcPts val="7980"/>
              </a:lnSpc>
              <a:buFont typeface="Arial"/>
              <a:buChar char="•"/>
            </a:pPr>
            <a:r>
              <a:rPr lang="en-US" sz="5700">
                <a:solidFill>
                  <a:srgbClr val="F8F6F4"/>
                </a:solidFill>
                <a:latin typeface="Public Sans"/>
                <a:ea typeface="Public Sans"/>
                <a:cs typeface="Public Sans"/>
                <a:sym typeface="Public Sans"/>
              </a:rPr>
              <a:t>Sadly John’s wife Annie died just days after giving birth to their daughter, known as Nana, in January 1906</a:t>
            </a:r>
          </a:p>
          <a:p>
            <a:pPr algn="l" marL="1230638" indent="-615319" lvl="1">
              <a:lnSpc>
                <a:spcPts val="7980"/>
              </a:lnSpc>
              <a:buFont typeface="Arial"/>
              <a:buChar char="•"/>
            </a:pPr>
            <a:r>
              <a:rPr lang="en-US" sz="5700">
                <a:solidFill>
                  <a:srgbClr val="F8F6F4"/>
                </a:solidFill>
                <a:latin typeface="Public Sans"/>
                <a:ea typeface="Public Sans"/>
                <a:cs typeface="Public Sans"/>
                <a:sym typeface="Public Sans"/>
              </a:rPr>
              <a:t>In 1912 he accepted an invitation to visit to preach at the Moody Church in Chicago </a:t>
            </a:r>
          </a:p>
          <a:p>
            <a:pPr algn="l">
              <a:lnSpc>
                <a:spcPts val="8960"/>
              </a:lnSpc>
            </a:pPr>
            <a:r>
              <a:rPr lang="en-US" sz="6400">
                <a:solidFill>
                  <a:srgbClr val="F8F6F4"/>
                </a:solidFill>
                <a:latin typeface="Public Sans"/>
                <a:ea typeface="Public Sans"/>
                <a:cs typeface="Public Sans"/>
                <a:sym typeface="Public Sans"/>
              </a:rPr>
              <a:t> </a:t>
            </a:r>
          </a:p>
          <a:p>
            <a:pPr algn="l" marL="0" indent="0" lvl="0">
              <a:lnSpc>
                <a:spcPts val="10080"/>
              </a:lnSpc>
              <a:spcBef>
                <a:spcPct val="0"/>
              </a:spcBef>
            </a:pPr>
          </a:p>
        </p:txBody>
      </p:sp>
      <p:sp>
        <p:nvSpPr>
          <p:cNvPr name="TextBox 4" id="4"/>
          <p:cNvSpPr txBox="true"/>
          <p:nvPr/>
        </p:nvSpPr>
        <p:spPr>
          <a:xfrm rot="0">
            <a:off x="9059406" y="4907280"/>
            <a:ext cx="169188"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o</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grpSp>
        <p:nvGrpSpPr>
          <p:cNvPr name="Group 2" id="2"/>
          <p:cNvGrpSpPr/>
          <p:nvPr/>
        </p:nvGrpSpPr>
        <p:grpSpPr>
          <a:xfrm rot="0">
            <a:off x="9144000" y="0"/>
            <a:ext cx="9144000" cy="10287000"/>
            <a:chOff x="0" y="0"/>
            <a:chExt cx="12192000" cy="13716000"/>
          </a:xfrm>
        </p:grpSpPr>
        <p:sp>
          <p:nvSpPr>
            <p:cNvPr name="Freeform 3" id="3"/>
            <p:cNvSpPr/>
            <p:nvPr/>
          </p:nvSpPr>
          <p:spPr>
            <a:xfrm flipH="false" flipV="false" rot="0">
              <a:off x="0" y="0"/>
              <a:ext cx="12192000" cy="13716000"/>
            </a:xfrm>
            <a:custGeom>
              <a:avLst/>
              <a:gdLst/>
              <a:ahLst/>
              <a:cxnLst/>
              <a:rect r="r" b="b" t="t" l="l"/>
              <a:pathLst>
                <a:path h="13716000" w="12192000">
                  <a:moveTo>
                    <a:pt x="0" y="0"/>
                  </a:moveTo>
                  <a:lnTo>
                    <a:pt x="12192000" y="0"/>
                  </a:lnTo>
                  <a:lnTo>
                    <a:pt x="12192000" y="13716000"/>
                  </a:lnTo>
                  <a:lnTo>
                    <a:pt x="0" y="13716000"/>
                  </a:lnTo>
                  <a:close/>
                </a:path>
              </a:pathLst>
            </a:custGeom>
            <a:blipFill>
              <a:blip r:embed="rId2"/>
              <a:stretch>
                <a:fillRect l="0" t="-11111" r="0" b="-11111"/>
              </a:stretch>
            </a:blipFill>
          </p:spPr>
        </p:sp>
      </p:grpSp>
      <p:sp>
        <p:nvSpPr>
          <p:cNvPr name="TextBox 4" id="4"/>
          <p:cNvSpPr txBox="true"/>
          <p:nvPr/>
        </p:nvSpPr>
        <p:spPr>
          <a:xfrm rot="0">
            <a:off x="-172222" y="415904"/>
            <a:ext cx="9077412" cy="10437495"/>
          </a:xfrm>
          <a:prstGeom prst="rect">
            <a:avLst/>
          </a:prstGeom>
        </p:spPr>
        <p:txBody>
          <a:bodyPr anchor="t" rtlCol="false" tIns="0" lIns="0" bIns="0" rIns="0">
            <a:spAutoFit/>
          </a:bodyPr>
          <a:lstStyle/>
          <a:p>
            <a:pPr algn="l" marL="1230638" indent="-615319" lvl="1">
              <a:lnSpc>
                <a:spcPts val="7980"/>
              </a:lnSpc>
              <a:buFont typeface="Arial"/>
              <a:buChar char="•"/>
            </a:pPr>
            <a:r>
              <a:rPr lang="en-US" sz="5700">
                <a:solidFill>
                  <a:srgbClr val="F8F6F4"/>
                </a:solidFill>
                <a:latin typeface="Public Sans"/>
                <a:ea typeface="Public Sans"/>
                <a:cs typeface="Public Sans"/>
                <a:sym typeface="Public Sans"/>
              </a:rPr>
              <a:t>Sadly John’s wife died just days after giving birth to their daughter Annie in January 1906</a:t>
            </a:r>
          </a:p>
          <a:p>
            <a:pPr algn="l" marL="1230638" indent="-615319" lvl="1">
              <a:lnSpc>
                <a:spcPts val="7980"/>
              </a:lnSpc>
              <a:buFont typeface="Arial"/>
              <a:buChar char="•"/>
            </a:pPr>
            <a:r>
              <a:rPr lang="en-US" sz="5700">
                <a:solidFill>
                  <a:srgbClr val="F8F6F4"/>
                </a:solidFill>
                <a:latin typeface="Public Sans"/>
                <a:ea typeface="Public Sans"/>
                <a:cs typeface="Public Sans"/>
                <a:sym typeface="Public Sans"/>
              </a:rPr>
              <a:t>In 1912 he accepted an invitation to visit to preach at the Moody church in Chicago </a:t>
            </a:r>
          </a:p>
          <a:p>
            <a:pPr algn="l">
              <a:lnSpc>
                <a:spcPts val="8960"/>
              </a:lnSpc>
            </a:pPr>
            <a:r>
              <a:rPr lang="en-US" sz="6400">
                <a:solidFill>
                  <a:srgbClr val="F8F6F4"/>
                </a:solidFill>
                <a:latin typeface="Public Sans"/>
                <a:ea typeface="Public Sans"/>
                <a:cs typeface="Public Sans"/>
                <a:sym typeface="Public Sans"/>
              </a:rPr>
              <a:t> </a:t>
            </a:r>
          </a:p>
          <a:p>
            <a:pPr algn="l" marL="0" indent="0" lvl="0">
              <a:lnSpc>
                <a:spcPts val="10080"/>
              </a:lnSpc>
              <a:spcBef>
                <a:spcPct val="0"/>
              </a:spcBef>
            </a:pPr>
          </a:p>
        </p:txBody>
      </p:sp>
      <p:sp>
        <p:nvSpPr>
          <p:cNvPr name="TextBox 5" id="5"/>
          <p:cNvSpPr txBox="true"/>
          <p:nvPr/>
        </p:nvSpPr>
        <p:spPr>
          <a:xfrm rot="0">
            <a:off x="9059406" y="4907280"/>
            <a:ext cx="169188"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o</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TextBox 2" id="2"/>
          <p:cNvSpPr txBox="true"/>
          <p:nvPr/>
        </p:nvSpPr>
        <p:spPr>
          <a:xfrm rot="0">
            <a:off x="6650132" y="501553"/>
            <a:ext cx="11637868" cy="11106784"/>
          </a:xfrm>
          <a:prstGeom prst="rect">
            <a:avLst/>
          </a:prstGeom>
        </p:spPr>
        <p:txBody>
          <a:bodyPr anchor="t" rtlCol="false" tIns="0" lIns="0" bIns="0" rIns="0">
            <a:spAutoFit/>
          </a:bodyPr>
          <a:lstStyle/>
          <a:p>
            <a:pPr algn="l" marL="1187459" indent="-593730" lvl="1">
              <a:lnSpc>
                <a:spcPts val="7700"/>
              </a:lnSpc>
              <a:buFont typeface="Arial"/>
              <a:buChar char="•"/>
            </a:pPr>
            <a:r>
              <a:rPr lang="en-US" sz="5500">
                <a:solidFill>
                  <a:srgbClr val="F8F6F4"/>
                </a:solidFill>
                <a:latin typeface="Public Sans"/>
                <a:ea typeface="Public Sans"/>
                <a:cs typeface="Public Sans"/>
                <a:sym typeface="Public Sans"/>
              </a:rPr>
              <a:t>John, his niece Miss Jessie Leitch and his daughter Nana boarded the RMS Titanic in Southampton on Wednesday 10th April 1912 </a:t>
            </a:r>
          </a:p>
          <a:p>
            <a:pPr algn="l" marL="1187459" indent="-593730" lvl="1">
              <a:lnSpc>
                <a:spcPts val="7700"/>
              </a:lnSpc>
              <a:buFont typeface="Arial"/>
              <a:buChar char="•"/>
            </a:pPr>
            <a:r>
              <a:rPr lang="en-US" sz="5500">
                <a:solidFill>
                  <a:srgbClr val="F8F6F4"/>
                </a:solidFill>
                <a:latin typeface="Public Sans"/>
                <a:ea typeface="Public Sans"/>
                <a:cs typeface="Public Sans"/>
                <a:sym typeface="Public Sans"/>
              </a:rPr>
              <a:t>This photo taken on the 2nd class promenade deck of the Titanic and is widely regarded to show John and his daughter</a:t>
            </a:r>
          </a:p>
          <a:p>
            <a:pPr algn="l">
              <a:lnSpc>
                <a:spcPts val="8960"/>
              </a:lnSpc>
            </a:pPr>
            <a:r>
              <a:rPr lang="en-US" sz="6400">
                <a:solidFill>
                  <a:srgbClr val="F8F6F4"/>
                </a:solidFill>
                <a:latin typeface="Public Sans"/>
                <a:ea typeface="Public Sans"/>
                <a:cs typeface="Public Sans"/>
                <a:sym typeface="Public Sans"/>
              </a:rPr>
              <a:t> </a:t>
            </a:r>
          </a:p>
          <a:p>
            <a:pPr algn="l" marL="0" indent="0" lvl="0">
              <a:lnSpc>
                <a:spcPts val="10080"/>
              </a:lnSpc>
              <a:spcBef>
                <a:spcPct val="0"/>
              </a:spcBef>
            </a:pPr>
          </a:p>
        </p:txBody>
      </p:sp>
      <p:sp>
        <p:nvSpPr>
          <p:cNvPr name="Freeform 3" id="3"/>
          <p:cNvSpPr/>
          <p:nvPr/>
        </p:nvSpPr>
        <p:spPr>
          <a:xfrm flipH="false" flipV="false" rot="0">
            <a:off x="-572084" y="1468009"/>
            <a:ext cx="7876129" cy="4953540"/>
          </a:xfrm>
          <a:custGeom>
            <a:avLst/>
            <a:gdLst/>
            <a:ahLst/>
            <a:cxnLst/>
            <a:rect r="r" b="b" t="t" l="l"/>
            <a:pathLst>
              <a:path h="4953540" w="7876129">
                <a:moveTo>
                  <a:pt x="0" y="0"/>
                </a:moveTo>
                <a:lnTo>
                  <a:pt x="7876129" y="0"/>
                </a:lnTo>
                <a:lnTo>
                  <a:pt x="7876129" y="4953541"/>
                </a:lnTo>
                <a:lnTo>
                  <a:pt x="0" y="4953541"/>
                </a:lnTo>
                <a:lnTo>
                  <a:pt x="0" y="0"/>
                </a:lnTo>
                <a:close/>
              </a:path>
            </a:pathLst>
          </a:custGeom>
          <a:blipFill>
            <a:blip r:embed="rId2"/>
            <a:stretch>
              <a:fillRect l="0" t="0" r="0" b="0"/>
            </a:stretch>
          </a:blipFill>
        </p:spPr>
      </p:sp>
      <p:sp>
        <p:nvSpPr>
          <p:cNvPr name="TextBox 4" id="4"/>
          <p:cNvSpPr txBox="true"/>
          <p:nvPr/>
        </p:nvSpPr>
        <p:spPr>
          <a:xfrm rot="0">
            <a:off x="9059406" y="4907280"/>
            <a:ext cx="169188"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o</a:t>
            </a:r>
          </a:p>
        </p:txBody>
      </p:sp>
      <p:sp>
        <p:nvSpPr>
          <p:cNvPr name="TextBox 5" id="5"/>
          <p:cNvSpPr txBox="true"/>
          <p:nvPr/>
        </p:nvSpPr>
        <p:spPr>
          <a:xfrm rot="0">
            <a:off x="1028700" y="6655332"/>
            <a:ext cx="6151026"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Image source: Wikipeida Commons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7621190" y="1559362"/>
            <a:ext cx="11301259" cy="6356958"/>
          </a:xfrm>
          <a:custGeom>
            <a:avLst/>
            <a:gdLst/>
            <a:ahLst/>
            <a:cxnLst/>
            <a:rect r="r" b="b" t="t" l="l"/>
            <a:pathLst>
              <a:path h="6356958" w="11301259">
                <a:moveTo>
                  <a:pt x="0" y="0"/>
                </a:moveTo>
                <a:lnTo>
                  <a:pt x="11301259" y="0"/>
                </a:lnTo>
                <a:lnTo>
                  <a:pt x="11301259" y="6356958"/>
                </a:lnTo>
                <a:lnTo>
                  <a:pt x="0" y="6356958"/>
                </a:lnTo>
                <a:lnTo>
                  <a:pt x="0" y="0"/>
                </a:lnTo>
                <a:close/>
              </a:path>
            </a:pathLst>
          </a:custGeom>
          <a:blipFill>
            <a:blip r:embed="rId2"/>
            <a:stretch>
              <a:fillRect l="0" t="0" r="0" b="0"/>
            </a:stretch>
          </a:blipFill>
        </p:spPr>
      </p:sp>
      <p:sp>
        <p:nvSpPr>
          <p:cNvPr name="TextBox 3" id="3"/>
          <p:cNvSpPr txBox="true"/>
          <p:nvPr/>
        </p:nvSpPr>
        <p:spPr>
          <a:xfrm rot="0">
            <a:off x="500928" y="933450"/>
            <a:ext cx="7120262" cy="10670030"/>
          </a:xfrm>
          <a:prstGeom prst="rect">
            <a:avLst/>
          </a:prstGeom>
        </p:spPr>
        <p:txBody>
          <a:bodyPr anchor="t" rtlCol="false" tIns="0" lIns="0" bIns="0" rIns="0">
            <a:spAutoFit/>
          </a:bodyPr>
          <a:lstStyle/>
          <a:p>
            <a:pPr algn="l">
              <a:lnSpc>
                <a:spcPts val="6640"/>
              </a:lnSpc>
            </a:pPr>
            <a:r>
              <a:rPr lang="en-US" sz="4743">
                <a:solidFill>
                  <a:srgbClr val="F8F6F4"/>
                </a:solidFill>
                <a:latin typeface="Public Sans"/>
                <a:ea typeface="Public Sans"/>
                <a:cs typeface="Public Sans"/>
                <a:sym typeface="Public Sans"/>
              </a:rPr>
              <a:t>A letter written by John on boad the Titanic to a member of the Paisley Road Baptist Church (now known as Harper Church), and posted at its last port before departing for New York, was sold in 2020 for £42,000</a:t>
            </a:r>
          </a:p>
          <a:p>
            <a:pPr algn="l">
              <a:lnSpc>
                <a:spcPts val="8673"/>
              </a:lnSpc>
            </a:pPr>
            <a:r>
              <a:rPr lang="en-US" sz="6195">
                <a:solidFill>
                  <a:srgbClr val="F8F6F4"/>
                </a:solidFill>
                <a:latin typeface="Public Sans"/>
                <a:ea typeface="Public Sans"/>
                <a:cs typeface="Public Sans"/>
                <a:sym typeface="Public Sans"/>
              </a:rPr>
              <a:t> </a:t>
            </a:r>
          </a:p>
          <a:p>
            <a:pPr algn="l" marL="0" indent="0" lvl="0">
              <a:lnSpc>
                <a:spcPts val="9757"/>
              </a:lnSpc>
              <a:spcBef>
                <a:spcPct val="0"/>
              </a:spcBef>
            </a:pPr>
          </a:p>
        </p:txBody>
      </p:sp>
      <p:sp>
        <p:nvSpPr>
          <p:cNvPr name="TextBox 4" id="4"/>
          <p:cNvSpPr txBox="true"/>
          <p:nvPr/>
        </p:nvSpPr>
        <p:spPr>
          <a:xfrm rot="0">
            <a:off x="9059406" y="4907280"/>
            <a:ext cx="169188"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o</a:t>
            </a:r>
          </a:p>
        </p:txBody>
      </p:sp>
      <p:sp>
        <p:nvSpPr>
          <p:cNvPr name="TextBox 5" id="5"/>
          <p:cNvSpPr txBox="true"/>
          <p:nvPr/>
        </p:nvSpPr>
        <p:spPr>
          <a:xfrm rot="0">
            <a:off x="7667804" y="8843010"/>
            <a:ext cx="2783205" cy="415290"/>
          </a:xfrm>
          <a:prstGeom prst="rect">
            <a:avLst/>
          </a:prstGeom>
        </p:spPr>
        <p:txBody>
          <a:bodyPr anchor="t" rtlCol="false" tIns="0" lIns="0" bIns="0" rIns="0">
            <a:spAutoFit/>
          </a:bodyPr>
          <a:lstStyle/>
          <a:p>
            <a:pPr algn="ctr">
              <a:lnSpc>
                <a:spcPts val="3359"/>
              </a:lnSpc>
              <a:spcBef>
                <a:spcPct val="0"/>
              </a:spcBef>
            </a:pPr>
            <a:r>
              <a:rPr lang="en-US" sz="2400">
                <a:solidFill>
                  <a:srgbClr val="000000"/>
                </a:solidFill>
                <a:latin typeface="Public Sans Thin"/>
                <a:ea typeface="Public Sans Thin"/>
                <a:cs typeface="Public Sans Thin"/>
                <a:sym typeface="Public Sans Thin"/>
              </a:rPr>
              <a:t>Your paragraph text</a:t>
            </a:r>
          </a:p>
        </p:txBody>
      </p:sp>
      <p:sp>
        <p:nvSpPr>
          <p:cNvPr name="TextBox 6" id="6"/>
          <p:cNvSpPr txBox="true"/>
          <p:nvPr/>
        </p:nvSpPr>
        <p:spPr>
          <a:xfrm rot="0">
            <a:off x="7822434" y="8484870"/>
            <a:ext cx="10008449" cy="834390"/>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Public Sans Thin"/>
                <a:ea typeface="Public Sans Thin"/>
                <a:cs typeface="Public Sans Thin"/>
                <a:sym typeface="Public Sans Thin"/>
              </a:rPr>
              <a:t>Titanic letter by 'brave' pastor John Harper sells for £42k - BBC News</a:t>
            </a:r>
          </a:p>
          <a:p>
            <a:pPr algn="ctr">
              <a:lnSpc>
                <a:spcPts val="3359"/>
              </a:lnSpc>
              <a:spcBef>
                <a:spcPct val="0"/>
              </a:spcBef>
            </a:pPr>
            <a:r>
              <a:rPr lang="en-US" sz="2400">
                <a:solidFill>
                  <a:srgbClr val="FFFFFF"/>
                </a:solidFill>
                <a:latin typeface="Public Sans Thin"/>
                <a:ea typeface="Public Sans Thin"/>
                <a:cs typeface="Public Sans Thin"/>
                <a:sym typeface="Public Sans Thin"/>
              </a:rPr>
              <a:t>Image Credit: Henry Aldridge and Sons auctioneers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8291861" y="1721971"/>
            <a:ext cx="8234703" cy="3600599"/>
          </a:xfrm>
          <a:custGeom>
            <a:avLst/>
            <a:gdLst/>
            <a:ahLst/>
            <a:cxnLst/>
            <a:rect r="r" b="b" t="t" l="l"/>
            <a:pathLst>
              <a:path h="3600599" w="8234703">
                <a:moveTo>
                  <a:pt x="0" y="0"/>
                </a:moveTo>
                <a:lnTo>
                  <a:pt x="8234704" y="0"/>
                </a:lnTo>
                <a:lnTo>
                  <a:pt x="8234704" y="3600599"/>
                </a:lnTo>
                <a:lnTo>
                  <a:pt x="0" y="3600599"/>
                </a:lnTo>
                <a:lnTo>
                  <a:pt x="0" y="0"/>
                </a:lnTo>
                <a:close/>
              </a:path>
            </a:pathLst>
          </a:custGeom>
          <a:blipFill>
            <a:blip r:embed="rId2"/>
            <a:stretch>
              <a:fillRect l="0" t="0" r="0" b="0"/>
            </a:stretch>
          </a:blipFill>
        </p:spPr>
      </p:sp>
      <p:sp>
        <p:nvSpPr>
          <p:cNvPr name="TextBox 3" id="3"/>
          <p:cNvSpPr txBox="true"/>
          <p:nvPr/>
        </p:nvSpPr>
        <p:spPr>
          <a:xfrm rot="0">
            <a:off x="278099" y="511174"/>
            <a:ext cx="7779825" cy="9150352"/>
          </a:xfrm>
          <a:prstGeom prst="rect">
            <a:avLst/>
          </a:prstGeom>
        </p:spPr>
        <p:txBody>
          <a:bodyPr anchor="t" rtlCol="false" tIns="0" lIns="0" bIns="0" rIns="0">
            <a:spAutoFit/>
          </a:bodyPr>
          <a:lstStyle/>
          <a:p>
            <a:pPr algn="l">
              <a:lnSpc>
                <a:spcPts val="7979"/>
              </a:lnSpc>
            </a:pPr>
            <a:r>
              <a:rPr lang="en-US" sz="5699">
                <a:solidFill>
                  <a:srgbClr val="FFFFFF"/>
                </a:solidFill>
                <a:latin typeface="Public Sans"/>
                <a:ea typeface="Public Sans"/>
                <a:cs typeface="Public Sans"/>
                <a:sym typeface="Public Sans"/>
              </a:rPr>
              <a:t>On Sunday 14 April at 23:40 board time, the Titanic collided with an iceberg and sank</a:t>
            </a:r>
          </a:p>
          <a:p>
            <a:pPr algn="l">
              <a:lnSpc>
                <a:spcPts val="8119"/>
              </a:lnSpc>
              <a:spcBef>
                <a:spcPct val="0"/>
              </a:spcBef>
            </a:pPr>
            <a:r>
              <a:rPr lang="en-US" sz="5799">
                <a:solidFill>
                  <a:srgbClr val="FFFFFF"/>
                </a:solidFill>
                <a:latin typeface="Public Sans"/>
                <a:ea typeface="Public Sans"/>
                <a:cs typeface="Public Sans"/>
                <a:sym typeface="Public Sans"/>
              </a:rPr>
              <a:t>in the North Atlantic. Of the approximate 2,200 people on board, over 1,500 did not survive</a:t>
            </a:r>
            <a:r>
              <a:rPr lang="en-US" b="true" sz="5799">
                <a:solidFill>
                  <a:srgbClr val="FFFFFF"/>
                </a:solidFill>
                <a:latin typeface="Public Sans Bold"/>
                <a:ea typeface="Public Sans Bold"/>
                <a:cs typeface="Public Sans Bold"/>
                <a:sym typeface="Public Sans Bold"/>
              </a:rPr>
              <a:t>. </a:t>
            </a:r>
          </a:p>
        </p:txBody>
      </p:sp>
      <p:sp>
        <p:nvSpPr>
          <p:cNvPr name="TextBox 4" id="4"/>
          <p:cNvSpPr txBox="true"/>
          <p:nvPr/>
        </p:nvSpPr>
        <p:spPr>
          <a:xfrm rot="0">
            <a:off x="8291861" y="5086350"/>
            <a:ext cx="6151026"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Image source: Wikipeida Commons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TextBox 2" id="2"/>
          <p:cNvSpPr txBox="true"/>
          <p:nvPr/>
        </p:nvSpPr>
        <p:spPr>
          <a:xfrm rot="0">
            <a:off x="5492264" y="196923"/>
            <a:ext cx="12795736" cy="10415904"/>
          </a:xfrm>
          <a:prstGeom prst="rect">
            <a:avLst/>
          </a:prstGeom>
        </p:spPr>
        <p:txBody>
          <a:bodyPr anchor="t" rtlCol="false" tIns="0" lIns="0" bIns="0" rIns="0">
            <a:spAutoFit/>
          </a:bodyPr>
          <a:lstStyle/>
          <a:p>
            <a:pPr algn="l">
              <a:lnSpc>
                <a:spcPts val="4340"/>
              </a:lnSpc>
            </a:pPr>
            <a:r>
              <a:rPr lang="en-US" sz="3100">
                <a:solidFill>
                  <a:srgbClr val="F8F6F4"/>
                </a:solidFill>
                <a:latin typeface="Public Sans"/>
                <a:ea typeface="Public Sans"/>
                <a:cs typeface="Public Sans"/>
                <a:sym typeface="Public Sans"/>
              </a:rPr>
              <a:t>Jessie Leitch later recalled the events on the night of the sinking:</a:t>
            </a:r>
          </a:p>
          <a:p>
            <a:pPr algn="l">
              <a:lnSpc>
                <a:spcPts val="4340"/>
              </a:lnSpc>
            </a:pPr>
          </a:p>
          <a:p>
            <a:pPr algn="l">
              <a:lnSpc>
                <a:spcPts val="4340"/>
              </a:lnSpc>
            </a:pPr>
            <a:r>
              <a:rPr lang="en-US" sz="3100">
                <a:solidFill>
                  <a:srgbClr val="F8F6F4"/>
                </a:solidFill>
                <a:latin typeface="Public Sans"/>
                <a:ea typeface="Public Sans"/>
                <a:cs typeface="Public Sans"/>
                <a:sym typeface="Public Sans"/>
              </a:rPr>
              <a:t>"... About midnight Mr Harper came to our stateroom and told us that the vessel had struck an iceberg. While I was dressing he went to learn further particulars and returned to say that the order had been given to put on the life belts. We did so, and, picking up Nana in his arms, he took her up to the deck. There the women were ordered to the upperdeck. I had to climb a vertical iron ladder and Mr Harper brought Nana after me up the ladder and the men at the top lifted her up to me again... There was no opportunity for farewell, and, in fact, even then we did not realize the danger, as we were assured again and again that the vessel could not sink, that the Olympic would be alongside at any minute, and that the women and children were to be put into the boats first and the men to follow, and that there were boats sufficient for all. Our boat was well manned--it was the eleventh to leave the vessel... After about half an hour the Titanic went down. We were about a mile away."</a:t>
            </a:r>
          </a:p>
          <a:p>
            <a:pPr algn="l" marL="0" indent="0" lvl="0">
              <a:lnSpc>
                <a:spcPts val="9800"/>
              </a:lnSpc>
              <a:spcBef>
                <a:spcPct val="0"/>
              </a:spcBef>
            </a:pPr>
          </a:p>
        </p:txBody>
      </p:sp>
      <p:sp>
        <p:nvSpPr>
          <p:cNvPr name="Freeform 3" id="3"/>
          <p:cNvSpPr/>
          <p:nvPr/>
        </p:nvSpPr>
        <p:spPr>
          <a:xfrm flipH="false" flipV="false" rot="0">
            <a:off x="538998" y="989189"/>
            <a:ext cx="4250117" cy="5902363"/>
          </a:xfrm>
          <a:custGeom>
            <a:avLst/>
            <a:gdLst/>
            <a:ahLst/>
            <a:cxnLst/>
            <a:rect r="r" b="b" t="t" l="l"/>
            <a:pathLst>
              <a:path h="5902363" w="4250117">
                <a:moveTo>
                  <a:pt x="0" y="0"/>
                </a:moveTo>
                <a:lnTo>
                  <a:pt x="4250117" y="0"/>
                </a:lnTo>
                <a:lnTo>
                  <a:pt x="4250117" y="5902363"/>
                </a:lnTo>
                <a:lnTo>
                  <a:pt x="0" y="5902363"/>
                </a:lnTo>
                <a:lnTo>
                  <a:pt x="0" y="0"/>
                </a:lnTo>
                <a:close/>
              </a:path>
            </a:pathLst>
          </a:custGeom>
          <a:blipFill>
            <a:blip r:embed="rId2"/>
            <a:stretch>
              <a:fillRect l="0" t="0" r="0" b="0"/>
            </a:stretch>
          </a:blipFill>
        </p:spPr>
      </p:sp>
      <p:sp>
        <p:nvSpPr>
          <p:cNvPr name="TextBox 4" id="4"/>
          <p:cNvSpPr txBox="true"/>
          <p:nvPr/>
        </p:nvSpPr>
        <p:spPr>
          <a:xfrm rot="0">
            <a:off x="3458825" y="6655332"/>
            <a:ext cx="79058" cy="415290"/>
          </a:xfrm>
          <a:prstGeom prst="rect">
            <a:avLst/>
          </a:prstGeom>
        </p:spPr>
        <p:txBody>
          <a:bodyPr anchor="t" rtlCol="false" tIns="0" lIns="0" bIns="0" rIns="0">
            <a:spAutoFit/>
          </a:bodyPr>
          <a:lstStyle/>
          <a:p>
            <a:pPr algn="ctr">
              <a:lnSpc>
                <a:spcPts val="3359"/>
              </a:lnSpc>
              <a:spcBef>
                <a:spcPct val="0"/>
              </a:spcBef>
            </a:pPr>
            <a:r>
              <a:rPr lang="en-US" sz="2400">
                <a:solidFill>
                  <a:srgbClr val="F8F6F4"/>
                </a:solidFill>
                <a:latin typeface="Public Sans Thin"/>
                <a:ea typeface="Public Sans Thin"/>
                <a:cs typeface="Public Sans Thin"/>
                <a:sym typeface="Public Sans Thin"/>
              </a:rPr>
              <a:t>I</a:t>
            </a:r>
          </a:p>
        </p:txBody>
      </p:sp>
      <p:sp>
        <p:nvSpPr>
          <p:cNvPr name="TextBox 5" id="5"/>
          <p:cNvSpPr txBox="true"/>
          <p:nvPr/>
        </p:nvSpPr>
        <p:spPr>
          <a:xfrm rot="0">
            <a:off x="0" y="7632272"/>
            <a:ext cx="4292560" cy="834390"/>
          </a:xfrm>
          <a:prstGeom prst="rect">
            <a:avLst/>
          </a:prstGeom>
        </p:spPr>
        <p:txBody>
          <a:bodyPr anchor="t" rtlCol="false" tIns="0" lIns="0" bIns="0" rIns="0">
            <a:spAutoFit/>
          </a:bodyPr>
          <a:lstStyle/>
          <a:p>
            <a:pPr algn="ctr">
              <a:lnSpc>
                <a:spcPts val="3359"/>
              </a:lnSpc>
              <a:spcBef>
                <a:spcPct val="0"/>
              </a:spcBef>
            </a:pPr>
            <a:r>
              <a:rPr lang="en-US" sz="2400" u="sng">
                <a:solidFill>
                  <a:srgbClr val="F8F6F4"/>
                </a:solidFill>
                <a:latin typeface="Public Sans Thin"/>
                <a:ea typeface="Public Sans Thin"/>
                <a:cs typeface="Public Sans Thin"/>
                <a:sym typeface="Public Sans Thin"/>
                <a:hlinkClick r:id="rId3" tooltip="https://www.encyclopedia-titanica.org"/>
              </a:rPr>
              <a:t>https://www.encyclopedia-titanica.org/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11003560" y="2011945"/>
            <a:ext cx="6603479" cy="4891466"/>
          </a:xfrm>
          <a:custGeom>
            <a:avLst/>
            <a:gdLst/>
            <a:ahLst/>
            <a:cxnLst/>
            <a:rect r="r" b="b" t="t" l="l"/>
            <a:pathLst>
              <a:path h="4891466" w="6603479">
                <a:moveTo>
                  <a:pt x="0" y="0"/>
                </a:moveTo>
                <a:lnTo>
                  <a:pt x="6603479" y="0"/>
                </a:lnTo>
                <a:lnTo>
                  <a:pt x="6603479" y="4891466"/>
                </a:lnTo>
                <a:lnTo>
                  <a:pt x="0" y="4891466"/>
                </a:lnTo>
                <a:lnTo>
                  <a:pt x="0" y="0"/>
                </a:lnTo>
                <a:close/>
              </a:path>
            </a:pathLst>
          </a:custGeom>
          <a:blipFill>
            <a:blip r:embed="rId2"/>
            <a:stretch>
              <a:fillRect l="0" t="0" r="0" b="0"/>
            </a:stretch>
          </a:blipFill>
        </p:spPr>
      </p:sp>
      <p:sp>
        <p:nvSpPr>
          <p:cNvPr name="TextBox 3" id="3"/>
          <p:cNvSpPr txBox="true"/>
          <p:nvPr/>
        </p:nvSpPr>
        <p:spPr>
          <a:xfrm rot="0">
            <a:off x="303690" y="437404"/>
            <a:ext cx="10227816" cy="9505317"/>
          </a:xfrm>
          <a:prstGeom prst="rect">
            <a:avLst/>
          </a:prstGeom>
        </p:spPr>
        <p:txBody>
          <a:bodyPr anchor="t" rtlCol="false" tIns="0" lIns="0" bIns="0" rIns="0">
            <a:spAutoFit/>
          </a:bodyPr>
          <a:lstStyle/>
          <a:p>
            <a:pPr algn="l">
              <a:lnSpc>
                <a:spcPts val="6859"/>
              </a:lnSpc>
              <a:spcBef>
                <a:spcPct val="0"/>
              </a:spcBef>
            </a:pPr>
            <a:r>
              <a:rPr lang="en-US" sz="4899">
                <a:solidFill>
                  <a:srgbClr val="FFFFFF"/>
                </a:solidFill>
                <a:latin typeface="Public Sans Thin"/>
                <a:ea typeface="Public Sans Thin"/>
                <a:cs typeface="Public Sans Thin"/>
                <a:sym typeface="Public Sans Thin"/>
              </a:rPr>
              <a:t>Accounts indicate that John Harper was leading men and women to know the saving grace of our Lord and Saviour before they drowned, asking of one man ”Has your soul been saved?” </a:t>
            </a:r>
          </a:p>
          <a:p>
            <a:pPr algn="l">
              <a:lnSpc>
                <a:spcPts val="6859"/>
              </a:lnSpc>
              <a:spcBef>
                <a:spcPct val="0"/>
              </a:spcBef>
            </a:pPr>
            <a:r>
              <a:rPr lang="en-US" sz="4899">
                <a:solidFill>
                  <a:srgbClr val="FFFFFF"/>
                </a:solidFill>
                <a:latin typeface="Public Sans Thin"/>
                <a:ea typeface="Public Sans Thin"/>
                <a:cs typeface="Public Sans Thin"/>
                <a:sym typeface="Public Sans Thin"/>
              </a:rPr>
              <a:t>Upon the negative response he gave the man his life vest. </a:t>
            </a:r>
          </a:p>
          <a:p>
            <a:pPr algn="l">
              <a:lnSpc>
                <a:spcPts val="6859"/>
              </a:lnSpc>
              <a:spcBef>
                <a:spcPct val="0"/>
              </a:spcBef>
            </a:pPr>
            <a:r>
              <a:rPr lang="en-US" sz="4899">
                <a:solidFill>
                  <a:srgbClr val="FFFFFF"/>
                </a:solidFill>
                <a:latin typeface="Public Sans Thin"/>
                <a:ea typeface="Public Sans Thin"/>
                <a:cs typeface="Public Sans Thin"/>
                <a:sym typeface="Public Sans Thin"/>
              </a:rPr>
              <a:t>The man survived to tell the story of John Harper but Harper’s life in this world ended. </a:t>
            </a:r>
          </a:p>
        </p:txBody>
      </p:sp>
      <p:sp>
        <p:nvSpPr>
          <p:cNvPr name="TextBox 4" id="4"/>
          <p:cNvSpPr txBox="true"/>
          <p:nvPr/>
        </p:nvSpPr>
        <p:spPr>
          <a:xfrm rot="0">
            <a:off x="11850469" y="7295160"/>
            <a:ext cx="4909661" cy="415290"/>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Public Sans Thin"/>
                <a:ea typeface="Public Sans Thin"/>
                <a:cs typeface="Public Sans Thin"/>
                <a:sym typeface="Public Sans Thin"/>
              </a:rPr>
              <a:t>https://harperchurch.org.uk/history/</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sp>
        <p:nvSpPr>
          <p:cNvPr name="Freeform 2" id="2"/>
          <p:cNvSpPr/>
          <p:nvPr/>
        </p:nvSpPr>
        <p:spPr>
          <a:xfrm flipH="false" flipV="false" rot="0">
            <a:off x="9869595" y="2158165"/>
            <a:ext cx="7960894" cy="5970671"/>
          </a:xfrm>
          <a:custGeom>
            <a:avLst/>
            <a:gdLst/>
            <a:ahLst/>
            <a:cxnLst/>
            <a:rect r="r" b="b" t="t" l="l"/>
            <a:pathLst>
              <a:path h="5970671" w="7960894">
                <a:moveTo>
                  <a:pt x="0" y="0"/>
                </a:moveTo>
                <a:lnTo>
                  <a:pt x="7960895" y="0"/>
                </a:lnTo>
                <a:lnTo>
                  <a:pt x="7960895" y="5970670"/>
                </a:lnTo>
                <a:lnTo>
                  <a:pt x="0" y="5970670"/>
                </a:lnTo>
                <a:lnTo>
                  <a:pt x="0" y="0"/>
                </a:lnTo>
                <a:close/>
              </a:path>
            </a:pathLst>
          </a:custGeom>
          <a:blipFill>
            <a:blip r:embed="rId2"/>
            <a:stretch>
              <a:fillRect l="0" t="0" r="0" b="0"/>
            </a:stretch>
          </a:blipFill>
        </p:spPr>
      </p:sp>
      <p:sp>
        <p:nvSpPr>
          <p:cNvPr name="TextBox 3" id="3"/>
          <p:cNvSpPr txBox="true"/>
          <p:nvPr/>
        </p:nvSpPr>
        <p:spPr>
          <a:xfrm rot="0">
            <a:off x="11084828" y="8241897"/>
            <a:ext cx="5908000" cy="415290"/>
          </a:xfrm>
          <a:prstGeom prst="rect">
            <a:avLst/>
          </a:prstGeom>
        </p:spPr>
        <p:txBody>
          <a:bodyPr anchor="t" rtlCol="false" tIns="0" lIns="0" bIns="0" rIns="0">
            <a:spAutoFit/>
          </a:bodyPr>
          <a:lstStyle/>
          <a:p>
            <a:pPr algn="ctr">
              <a:lnSpc>
                <a:spcPts val="3359"/>
              </a:lnSpc>
              <a:spcBef>
                <a:spcPct val="0"/>
              </a:spcBef>
            </a:pPr>
            <a:r>
              <a:rPr lang="en-US" sz="2400">
                <a:solidFill>
                  <a:srgbClr val="FFFFFF"/>
                </a:solidFill>
                <a:latin typeface="Public Sans Thin"/>
                <a:ea typeface="Public Sans Thin"/>
                <a:cs typeface="Public Sans Thin"/>
                <a:sym typeface="Public Sans Thin"/>
              </a:rPr>
              <a:t>Image credit: Gavin Belll Daily Record 1977</a:t>
            </a:r>
          </a:p>
        </p:txBody>
      </p:sp>
      <p:sp>
        <p:nvSpPr>
          <p:cNvPr name="TextBox 4" id="4"/>
          <p:cNvSpPr txBox="true"/>
          <p:nvPr/>
        </p:nvSpPr>
        <p:spPr>
          <a:xfrm rot="0">
            <a:off x="0" y="239712"/>
            <a:ext cx="9144000" cy="9712327"/>
          </a:xfrm>
          <a:prstGeom prst="rect">
            <a:avLst/>
          </a:prstGeom>
        </p:spPr>
        <p:txBody>
          <a:bodyPr anchor="t" rtlCol="false" tIns="0" lIns="0" bIns="0" rIns="0">
            <a:spAutoFit/>
          </a:bodyPr>
          <a:lstStyle/>
          <a:p>
            <a:pPr algn="l" marL="1079486" indent="-539743" lvl="1">
              <a:lnSpc>
                <a:spcPts val="6999"/>
              </a:lnSpc>
              <a:buFont typeface="Arial"/>
              <a:buChar char="•"/>
            </a:pPr>
            <a:r>
              <a:rPr lang="en-US" sz="4999">
                <a:solidFill>
                  <a:srgbClr val="FFFFFF"/>
                </a:solidFill>
                <a:latin typeface="Public Sans Thin"/>
                <a:ea typeface="Public Sans Thin"/>
                <a:cs typeface="Public Sans Thin"/>
                <a:sym typeface="Public Sans Thin"/>
              </a:rPr>
              <a:t>Nana returned to the UK and in 1921 performed the opening ceremony of Harper Memorial Baptist Church in Govan</a:t>
            </a:r>
          </a:p>
          <a:p>
            <a:pPr algn="l" marL="1079486" indent="-539743" lvl="1">
              <a:lnSpc>
                <a:spcPts val="6999"/>
              </a:lnSpc>
              <a:buFont typeface="Arial"/>
              <a:buChar char="•"/>
            </a:pPr>
            <a:r>
              <a:rPr lang="en-US" sz="4999">
                <a:solidFill>
                  <a:srgbClr val="FFFFFF"/>
                </a:solidFill>
                <a:latin typeface="Public Sans Thin"/>
                <a:ea typeface="Public Sans Thin"/>
                <a:cs typeface="Public Sans Thin"/>
                <a:sym typeface="Public Sans Thin"/>
              </a:rPr>
              <a:t>Her husband was also a Baptist minister and she died exactly 74 years to the day when Titanic departed from Southampton on 10 April 1986.</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73119"/>
        </a:solidFill>
      </p:bgPr>
    </p:bg>
    <p:spTree>
      <p:nvGrpSpPr>
        <p:cNvPr id="1" name=""/>
        <p:cNvGrpSpPr/>
        <p:nvPr/>
      </p:nvGrpSpPr>
      <p:grpSpPr>
        <a:xfrm>
          <a:off x="0" y="0"/>
          <a:ext cx="0" cy="0"/>
          <a:chOff x="0" y="0"/>
          <a:chExt cx="0" cy="0"/>
        </a:xfrm>
      </p:grpSpPr>
      <p:grpSp>
        <p:nvGrpSpPr>
          <p:cNvPr name="Group 2" id="2"/>
          <p:cNvGrpSpPr/>
          <p:nvPr/>
        </p:nvGrpSpPr>
        <p:grpSpPr>
          <a:xfrm rot="0">
            <a:off x="17837474" y="0"/>
            <a:ext cx="450526" cy="10287000"/>
            <a:chOff x="0" y="0"/>
            <a:chExt cx="152400" cy="3479800"/>
          </a:xfrm>
        </p:grpSpPr>
        <p:sp>
          <p:nvSpPr>
            <p:cNvPr name="Freeform 3" id="3"/>
            <p:cNvSpPr/>
            <p:nvPr/>
          </p:nvSpPr>
          <p:spPr>
            <a:xfrm flipH="false" flipV="false" rot="0">
              <a:off x="0" y="0"/>
              <a:ext cx="152400" cy="3479800"/>
            </a:xfrm>
            <a:custGeom>
              <a:avLst/>
              <a:gdLst/>
              <a:ahLst/>
              <a:cxnLst/>
              <a:rect r="r" b="b" t="t" l="l"/>
              <a:pathLst>
                <a:path h="3479800" w="152400">
                  <a:moveTo>
                    <a:pt x="0" y="0"/>
                  </a:moveTo>
                  <a:lnTo>
                    <a:pt x="152400" y="0"/>
                  </a:lnTo>
                  <a:lnTo>
                    <a:pt x="152400" y="3479800"/>
                  </a:lnTo>
                  <a:lnTo>
                    <a:pt x="0" y="3479800"/>
                  </a:lnTo>
                  <a:close/>
                </a:path>
              </a:pathLst>
            </a:custGeom>
            <a:solidFill>
              <a:srgbClr val="000000">
                <a:alpha val="0"/>
              </a:srgbClr>
            </a:solidFill>
          </p:spPr>
        </p:sp>
      </p:grpSp>
      <p:grpSp>
        <p:nvGrpSpPr>
          <p:cNvPr name="Group 4" id="4"/>
          <p:cNvGrpSpPr/>
          <p:nvPr/>
        </p:nvGrpSpPr>
        <p:grpSpPr>
          <a:xfrm rot="5400000">
            <a:off x="0" y="8409739"/>
            <a:ext cx="1877261" cy="1877261"/>
            <a:chOff x="0" y="0"/>
            <a:chExt cx="2503014" cy="2503014"/>
          </a:xfrm>
        </p:grpSpPr>
        <p:grpSp>
          <p:nvGrpSpPr>
            <p:cNvPr name="Group 5" id="5"/>
            <p:cNvGrpSpPr/>
            <p:nvPr/>
          </p:nvGrpSpPr>
          <p:grpSpPr>
            <a:xfrm rot="0">
              <a:off x="1251507" y="1251507"/>
              <a:ext cx="1251507" cy="1251507"/>
              <a:chOff x="0" y="0"/>
              <a:chExt cx="1913890" cy="1913890"/>
            </a:xfrm>
          </p:grpSpPr>
          <p:sp>
            <p:nvSpPr>
              <p:cNvPr name="Freeform 6" id="6"/>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7" id="7"/>
            <p:cNvGrpSpPr/>
            <p:nvPr/>
          </p:nvGrpSpPr>
          <p:grpSpPr>
            <a:xfrm rot="0">
              <a:off x="1251507" y="0"/>
              <a:ext cx="1251507" cy="1251507"/>
              <a:chOff x="0" y="0"/>
              <a:chExt cx="1913890" cy="1913890"/>
            </a:xfrm>
          </p:grpSpPr>
          <p:sp>
            <p:nvSpPr>
              <p:cNvPr name="Freeform 8" id="8"/>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nvGrpSpPr>
            <p:cNvPr name="Group 9" id="9"/>
            <p:cNvGrpSpPr/>
            <p:nvPr/>
          </p:nvGrpSpPr>
          <p:grpSpPr>
            <a:xfrm rot="0">
              <a:off x="0" y="1251507"/>
              <a:ext cx="1251507" cy="1251507"/>
              <a:chOff x="0" y="0"/>
              <a:chExt cx="1913890" cy="1913890"/>
            </a:xfrm>
          </p:grpSpPr>
          <p:sp>
            <p:nvSpPr>
              <p:cNvPr name="Freeform 10" id="10"/>
              <p:cNvSpPr/>
              <p:nvPr/>
            </p:nvSpPr>
            <p:spPr>
              <a:xfrm flipH="false" flipV="false" rot="0">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BDAFA0"/>
              </a:solidFill>
            </p:spPr>
          </p:sp>
        </p:grpSp>
      </p:grpSp>
      <p:grpSp>
        <p:nvGrpSpPr>
          <p:cNvPr name="Group 11" id="11"/>
          <p:cNvGrpSpPr/>
          <p:nvPr/>
        </p:nvGrpSpPr>
        <p:grpSpPr>
          <a:xfrm rot="0">
            <a:off x="10622079" y="0"/>
            <a:ext cx="7665921" cy="10287000"/>
            <a:chOff x="0" y="0"/>
            <a:chExt cx="10221228" cy="13716000"/>
          </a:xfrm>
        </p:grpSpPr>
        <p:sp>
          <p:nvSpPr>
            <p:cNvPr name="Freeform 12" id="12"/>
            <p:cNvSpPr/>
            <p:nvPr/>
          </p:nvSpPr>
          <p:spPr>
            <a:xfrm flipH="false" flipV="false" rot="0">
              <a:off x="0" y="0"/>
              <a:ext cx="10221227" cy="13716000"/>
            </a:xfrm>
            <a:custGeom>
              <a:avLst/>
              <a:gdLst/>
              <a:ahLst/>
              <a:cxnLst/>
              <a:rect r="r" b="b" t="t" l="l"/>
              <a:pathLst>
                <a:path h="13716000" w="10221227">
                  <a:moveTo>
                    <a:pt x="0" y="0"/>
                  </a:moveTo>
                  <a:lnTo>
                    <a:pt x="10221227" y="0"/>
                  </a:lnTo>
                  <a:lnTo>
                    <a:pt x="10221227" y="13716000"/>
                  </a:lnTo>
                  <a:lnTo>
                    <a:pt x="0" y="13716000"/>
                  </a:lnTo>
                  <a:close/>
                </a:path>
              </a:pathLst>
            </a:custGeom>
            <a:blipFill>
              <a:blip r:embed="rId2"/>
              <a:stretch>
                <a:fillRect l="-50895" t="0" r="-50895" b="0"/>
              </a:stretch>
            </a:blipFill>
          </p:spPr>
        </p:sp>
      </p:grpSp>
      <p:grpSp>
        <p:nvGrpSpPr>
          <p:cNvPr name="Group 13" id="13"/>
          <p:cNvGrpSpPr/>
          <p:nvPr/>
        </p:nvGrpSpPr>
        <p:grpSpPr>
          <a:xfrm rot="0">
            <a:off x="553319" y="1668627"/>
            <a:ext cx="9617965" cy="5870096"/>
            <a:chOff x="0" y="0"/>
            <a:chExt cx="12823953" cy="7826794"/>
          </a:xfrm>
        </p:grpSpPr>
        <p:sp>
          <p:nvSpPr>
            <p:cNvPr name="TextBox 14" id="14"/>
            <p:cNvSpPr txBox="true"/>
            <p:nvPr/>
          </p:nvSpPr>
          <p:spPr>
            <a:xfrm rot="0">
              <a:off x="0" y="-142875"/>
              <a:ext cx="12823953" cy="5004435"/>
            </a:xfrm>
            <a:prstGeom prst="rect">
              <a:avLst/>
            </a:prstGeom>
          </p:spPr>
          <p:txBody>
            <a:bodyPr anchor="t" rtlCol="false" tIns="0" lIns="0" bIns="0" rIns="0">
              <a:spAutoFit/>
            </a:bodyPr>
            <a:lstStyle/>
            <a:p>
              <a:pPr algn="l" marL="0" indent="0" lvl="0">
                <a:lnSpc>
                  <a:spcPts val="10080"/>
                </a:lnSpc>
                <a:spcBef>
                  <a:spcPct val="0"/>
                </a:spcBef>
              </a:pPr>
              <a:r>
                <a:rPr lang="en-US" b="true" sz="7200">
                  <a:solidFill>
                    <a:srgbClr val="F8F6F4"/>
                  </a:solidFill>
                  <a:latin typeface="Public Sans Medium"/>
                  <a:ea typeface="Public Sans Medium"/>
                  <a:cs typeface="Public Sans Medium"/>
                  <a:sym typeface="Public Sans Medium"/>
                </a:rPr>
                <a:t>John </a:t>
              </a:r>
              <a:r>
                <a:rPr lang="en-US" b="true" sz="7200">
                  <a:solidFill>
                    <a:srgbClr val="F8F6F4"/>
                  </a:solidFill>
                  <a:latin typeface="Public Sans Medium"/>
                  <a:ea typeface="Public Sans Medium"/>
                  <a:cs typeface="Public Sans Medium"/>
                  <a:sym typeface="Public Sans Medium"/>
                </a:rPr>
                <a:t>Harper's Titanic Legacy - 5 minute YouTube video</a:t>
              </a:r>
            </a:p>
          </p:txBody>
        </p:sp>
        <p:sp>
          <p:nvSpPr>
            <p:cNvPr name="TextBox 15" id="15"/>
            <p:cNvSpPr txBox="true"/>
            <p:nvPr/>
          </p:nvSpPr>
          <p:spPr>
            <a:xfrm rot="0">
              <a:off x="0" y="5615724"/>
              <a:ext cx="12823953" cy="2211070"/>
            </a:xfrm>
            <a:prstGeom prst="rect">
              <a:avLst/>
            </a:prstGeom>
          </p:spPr>
          <p:txBody>
            <a:bodyPr anchor="t" rtlCol="false" tIns="0" lIns="0" bIns="0" rIns="0">
              <a:spAutoFit/>
            </a:bodyPr>
            <a:lstStyle/>
            <a:p>
              <a:pPr algn="l">
                <a:lnSpc>
                  <a:spcPts val="3359"/>
                </a:lnSpc>
              </a:pPr>
              <a:r>
                <a:rPr lang="en-US" sz="2400">
                  <a:solidFill>
                    <a:srgbClr val="F8F6F4"/>
                  </a:solidFill>
                  <a:latin typeface="Public Sans Thin"/>
                  <a:ea typeface="Public Sans Thin"/>
                  <a:cs typeface="Public Sans Thin"/>
                  <a:sym typeface="Public Sans Thin"/>
                </a:rPr>
                <a:t>https://youtu.be/J25StleSQG8</a:t>
              </a:r>
            </a:p>
            <a:p>
              <a:pPr algn="l">
                <a:lnSpc>
                  <a:spcPts val="3359"/>
                </a:lnSpc>
              </a:pPr>
            </a:p>
            <a:p>
              <a:pPr algn="l">
                <a:lnSpc>
                  <a:spcPts val="3359"/>
                </a:lnSpc>
              </a:pPr>
            </a:p>
            <a:p>
              <a:pPr algn="l" marL="0" indent="0" lvl="0">
                <a:lnSpc>
                  <a:spcPts val="3359"/>
                </a:lnSpc>
                <a:spcBef>
                  <a:spcPct val="0"/>
                </a:spcBef>
              </a:p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DAGWRdjPfcQ</dc:identifier>
  <dcterms:modified xsi:type="dcterms:W3CDTF">2011-08-01T06:04:30Z</dcterms:modified>
  <cp:revision>1</cp:revision>
  <dc:title>John Harper and Titanic</dc:title>
</cp:coreProperties>
</file>